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75" r:id="rId4"/>
  </p:sldMasterIdLst>
  <p:notesMasterIdLst>
    <p:notesMasterId r:id="rId24"/>
  </p:notesMasterIdLst>
  <p:sldIdLst>
    <p:sldId id="2147471370" r:id="rId5"/>
    <p:sldId id="2147473971" r:id="rId6"/>
    <p:sldId id="2147473967" r:id="rId7"/>
    <p:sldId id="2147473974" r:id="rId8"/>
    <p:sldId id="2147471368" r:id="rId9"/>
    <p:sldId id="758" r:id="rId10"/>
    <p:sldId id="2147473968" r:id="rId11"/>
    <p:sldId id="2147471377" r:id="rId12"/>
    <p:sldId id="2147473975" r:id="rId13"/>
    <p:sldId id="1607" r:id="rId14"/>
    <p:sldId id="2147473976" r:id="rId15"/>
    <p:sldId id="2147473969" r:id="rId16"/>
    <p:sldId id="1873" r:id="rId17"/>
    <p:sldId id="2147473970" r:id="rId18"/>
    <p:sldId id="2147473978" r:id="rId19"/>
    <p:sldId id="2147471357" r:id="rId20"/>
    <p:sldId id="2146847425" r:id="rId21"/>
    <p:sldId id="288" r:id="rId22"/>
    <p:sldId id="2147473979" r:id="rId2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 userDrawn="1">
          <p15:clr>
            <a:srgbClr val="A4A3A4"/>
          </p15:clr>
        </p15:guide>
        <p15:guide id="2" pos="64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ne Aguilar Saez" initials="RAS" lastIdx="1" clrIdx="0">
    <p:extLst>
      <p:ext uri="{19B8F6BF-5375-455C-9EA6-DF929625EA0E}">
        <p15:presenceInfo xmlns:p15="http://schemas.microsoft.com/office/powerpoint/2012/main" userId="S-1-5-21-604399475-1500455291-2033415169-673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  <a:srgbClr val="A4A3A4"/>
    <a:srgbClr val="6186BA"/>
    <a:srgbClr val="888B86"/>
    <a:srgbClr val="D6E2E6"/>
    <a:srgbClr val="565452"/>
    <a:srgbClr val="00778B"/>
    <a:srgbClr val="B8A480"/>
    <a:srgbClr val="006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48448" autoAdjust="0"/>
  </p:normalViewPr>
  <p:slideViewPr>
    <p:cSldViewPr snapToGrid="0" showGuides="1">
      <p:cViewPr varScale="1">
        <p:scale>
          <a:sx n="29" d="100"/>
          <a:sy n="29" d="100"/>
        </p:scale>
        <p:origin x="1252" y="32"/>
      </p:cViewPr>
      <p:guideLst>
        <p:guide orient="horz" pos="3158"/>
        <p:guide pos="64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Z:\Shared%20Folders\Investor%20Relations\Anto%20Publications\Backup%20Information\HY%20and%20FY%20Backups\2022\2022%20HY\copper-long-term-market-outlook-2022-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.xlsb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88306821315526E-2"/>
          <c:y val="0.13081330347386672"/>
          <c:w val="0.88822321166511065"/>
          <c:h val="0.61242045337738527"/>
        </c:manualLayout>
      </c:layout>
      <c:barChart>
        <c:barDir val="col"/>
        <c:grouping val="stacked"/>
        <c:varyColors val="0"/>
        <c:ser>
          <c:idx val="0"/>
          <c:order val="1"/>
          <c:tx>
            <c:strRef>
              <c:f>'1.5'!$A$22</c:f>
              <c:strCache>
                <c:ptCount val="1"/>
                <c:pt idx="0">
                  <c:v>Electric Vehicles</c:v>
                </c:pt>
              </c:strCache>
            </c:strRef>
          </c:tx>
          <c:spPr>
            <a:solidFill>
              <a:srgbClr val="61CBC7"/>
            </a:solidFill>
            <a:ln>
              <a:noFill/>
            </a:ln>
            <a:effectLst/>
          </c:spPr>
          <c:invertIfNegative val="0"/>
          <c:cat>
            <c:numRef>
              <c:f>'1.5'!$Q$21:$AK$21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  <c:extLst/>
            </c:numRef>
          </c:cat>
          <c:val>
            <c:numRef>
              <c:f>'1.5'!$Q$22:$AK$22</c:f>
              <c:numCache>
                <c:formatCode>_-* #,##0_-;\-* #,##0_-;_-* "-"??_-;_-@_-</c:formatCode>
                <c:ptCount val="21"/>
                <c:pt idx="0">
                  <c:v>432.67586092433061</c:v>
                </c:pt>
                <c:pt idx="1">
                  <c:v>746.91416425366094</c:v>
                </c:pt>
                <c:pt idx="2">
                  <c:v>970.28667464727391</c:v>
                </c:pt>
                <c:pt idx="3">
                  <c:v>1252.0136453250925</c:v>
                </c:pt>
                <c:pt idx="4">
                  <c:v>1526.0644363572326</c:v>
                </c:pt>
                <c:pt idx="5">
                  <c:v>1837.8617095506911</c:v>
                </c:pt>
                <c:pt idx="6">
                  <c:v>2083.566414953822</c:v>
                </c:pt>
                <c:pt idx="7">
                  <c:v>2332.4940660045431</c:v>
                </c:pt>
                <c:pt idx="8">
                  <c:v>2570.1426485446459</c:v>
                </c:pt>
                <c:pt idx="9">
                  <c:v>2798.2706411966783</c:v>
                </c:pt>
                <c:pt idx="10">
                  <c:v>3010.1559292195857</c:v>
                </c:pt>
                <c:pt idx="11">
                  <c:v>3146.1703524430368</c:v>
                </c:pt>
                <c:pt idx="12">
                  <c:v>3285.9729184032658</c:v>
                </c:pt>
                <c:pt idx="13">
                  <c:v>3418.6671645601559</c:v>
                </c:pt>
                <c:pt idx="14">
                  <c:v>3548.3149364258411</c:v>
                </c:pt>
                <c:pt idx="15">
                  <c:v>3656.2788985113402</c:v>
                </c:pt>
                <c:pt idx="16">
                  <c:v>3695.2591507881698</c:v>
                </c:pt>
                <c:pt idx="17">
                  <c:v>3746.3800173414488</c:v>
                </c:pt>
                <c:pt idx="18">
                  <c:v>3796.4006581981816</c:v>
                </c:pt>
                <c:pt idx="19">
                  <c:v>3848.620885127114</c:v>
                </c:pt>
                <c:pt idx="20">
                  <c:v>3916.0991352002034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C4A-4500-A7EA-EAA9ECD4261E}"/>
            </c:ext>
          </c:extLst>
        </c:ser>
        <c:ser>
          <c:idx val="1"/>
          <c:order val="2"/>
          <c:tx>
            <c:strRef>
              <c:f>'1.5'!$A$23</c:f>
              <c:strCache>
                <c:ptCount val="1"/>
                <c:pt idx="0">
                  <c:v>Renewables</c:v>
                </c:pt>
              </c:strCache>
            </c:strRef>
          </c:tx>
          <c:spPr>
            <a:solidFill>
              <a:srgbClr val="F6A800"/>
            </a:solidFill>
            <a:ln>
              <a:noFill/>
            </a:ln>
            <a:effectLst/>
          </c:spPr>
          <c:invertIfNegative val="0"/>
          <c:cat>
            <c:numRef>
              <c:f>'1.5'!$Q$21:$AK$21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  <c:extLst/>
            </c:numRef>
          </c:cat>
          <c:val>
            <c:numRef>
              <c:f>'1.5'!$Q$23:$AK$23</c:f>
              <c:numCache>
                <c:formatCode>_-* #,##0_-;\-* #,##0_-;_-* "-"??_-;_-@_-</c:formatCode>
                <c:ptCount val="21"/>
                <c:pt idx="0">
                  <c:v>747.00463421147788</c:v>
                </c:pt>
                <c:pt idx="1">
                  <c:v>887.94873442185803</c:v>
                </c:pt>
                <c:pt idx="2">
                  <c:v>1022.470991738612</c:v>
                </c:pt>
                <c:pt idx="3">
                  <c:v>1003.5653126112893</c:v>
                </c:pt>
                <c:pt idx="4">
                  <c:v>1033.8523870423896</c:v>
                </c:pt>
                <c:pt idx="5">
                  <c:v>1053.4798168607931</c:v>
                </c:pt>
                <c:pt idx="6">
                  <c:v>1068.7225281652647</c:v>
                </c:pt>
                <c:pt idx="7">
                  <c:v>999.65012305794392</c:v>
                </c:pt>
                <c:pt idx="8">
                  <c:v>1044.2530753781004</c:v>
                </c:pt>
                <c:pt idx="9">
                  <c:v>1032.2619544569195</c:v>
                </c:pt>
                <c:pt idx="10">
                  <c:v>1037.5026141367041</c:v>
                </c:pt>
                <c:pt idx="11">
                  <c:v>1247.2366937673175</c:v>
                </c:pt>
                <c:pt idx="12">
                  <c:v>1262.1839875022717</c:v>
                </c:pt>
                <c:pt idx="13">
                  <c:v>1445.321630750856</c:v>
                </c:pt>
                <c:pt idx="14">
                  <c:v>1491.6344866121462</c:v>
                </c:pt>
                <c:pt idx="15">
                  <c:v>1563.0863591692523</c:v>
                </c:pt>
                <c:pt idx="16">
                  <c:v>1444.5652113953961</c:v>
                </c:pt>
                <c:pt idx="17">
                  <c:v>1518.5342811678215</c:v>
                </c:pt>
                <c:pt idx="18">
                  <c:v>1572.3900513553226</c:v>
                </c:pt>
                <c:pt idx="19">
                  <c:v>1661.1261596092777</c:v>
                </c:pt>
                <c:pt idx="20">
                  <c:v>1828.0405651180581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C4A-4500-A7EA-EAA9ECD4261E}"/>
            </c:ext>
          </c:extLst>
        </c:ser>
        <c:ser>
          <c:idx val="2"/>
          <c:order val="3"/>
          <c:tx>
            <c:strRef>
              <c:f>'1.5'!$A$24</c:f>
              <c:strCache>
                <c:ptCount val="1"/>
                <c:pt idx="0">
                  <c:v>Grid (incremental)</c:v>
                </c:pt>
              </c:strCache>
            </c:strRef>
          </c:tx>
          <c:spPr>
            <a:solidFill>
              <a:srgbClr val="888B8D"/>
            </a:solidFill>
            <a:ln>
              <a:noFill/>
            </a:ln>
            <a:effectLst/>
          </c:spPr>
          <c:invertIfNegative val="0"/>
          <c:cat>
            <c:numRef>
              <c:f>'1.5'!$Q$21:$AK$21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  <c:extLst/>
            </c:numRef>
          </c:cat>
          <c:val>
            <c:numRef>
              <c:f>'1.5'!$Q$24:$AK$24</c:f>
              <c:numCache>
                <c:formatCode>_-* #,##0_-;\-* #,##0_-;_-* "-"??_-;_-@_-</c:formatCode>
                <c:ptCount val="21"/>
                <c:pt idx="0">
                  <c:v>0</c:v>
                </c:pt>
                <c:pt idx="1">
                  <c:v>63.806745389227416</c:v>
                </c:pt>
                <c:pt idx="2">
                  <c:v>135.87291758531873</c:v>
                </c:pt>
                <c:pt idx="3">
                  <c:v>180.18570693643974</c:v>
                </c:pt>
                <c:pt idx="4">
                  <c:v>242.64384204356071</c:v>
                </c:pt>
                <c:pt idx="5">
                  <c:v>300.8636965019532</c:v>
                </c:pt>
                <c:pt idx="6">
                  <c:v>360.88268013701475</c:v>
                </c:pt>
                <c:pt idx="7">
                  <c:v>511.74152191071749</c:v>
                </c:pt>
                <c:pt idx="8">
                  <c:v>714.43445907573891</c:v>
                </c:pt>
                <c:pt idx="9">
                  <c:v>885.24545365964298</c:v>
                </c:pt>
                <c:pt idx="10">
                  <c:v>1067.7729560993105</c:v>
                </c:pt>
                <c:pt idx="11">
                  <c:v>1352.7084947209055</c:v>
                </c:pt>
                <c:pt idx="12">
                  <c:v>1426.0027424088132</c:v>
                </c:pt>
                <c:pt idx="13">
                  <c:v>1573.3179146100088</c:v>
                </c:pt>
                <c:pt idx="14">
                  <c:v>1661.2834958413546</c:v>
                </c:pt>
                <c:pt idx="15">
                  <c:v>1777.5230809540769</c:v>
                </c:pt>
                <c:pt idx="16">
                  <c:v>1664.203934222747</c:v>
                </c:pt>
                <c:pt idx="17">
                  <c:v>1698.0435746969181</c:v>
                </c:pt>
                <c:pt idx="18">
                  <c:v>1723.8562858627115</c:v>
                </c:pt>
                <c:pt idx="19">
                  <c:v>1755.8283532144437</c:v>
                </c:pt>
                <c:pt idx="20">
                  <c:v>1841.0655876879325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0C4A-4500-A7EA-EAA9ECD42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overlap val="100"/>
        <c:axId val="310148607"/>
        <c:axId val="310161919"/>
        <c:extLst>
          <c:ext xmlns:c15="http://schemas.microsoft.com/office/drawing/2012/chart" uri="{02D57815-91ED-43cb-92C2-25804820EDAC}">
            <c15:filteredBarSeries>
              <c15:ser>
                <c:idx val="3"/>
                <c:order val="0"/>
                <c:tx>
                  <c:strRef>
                    <c:extLst>
                      <c:ext uri="{02D57815-91ED-43cb-92C2-25804820EDAC}">
                        <c15:formulaRef>
                          <c15:sqref>'1.5'!$A$25</c15:sqref>
                        </c15:formulaRef>
                      </c:ext>
                    </c:extLst>
                    <c:strCache>
                      <c:ptCount val="1"/>
                      <c:pt idx="0">
                        <c:v>Total excluding green energy</c:v>
                      </c:pt>
                    </c:strCache>
                  </c:strRef>
                </c:tx>
                <c:spPr>
                  <a:solidFill>
                    <a:srgbClr val="00778B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'1.5'!$Q$21:$AK$21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  <c:pt idx="16">
                        <c:v>2036</c:v>
                      </c:pt>
                      <c:pt idx="17">
                        <c:v>2037</c:v>
                      </c:pt>
                      <c:pt idx="18">
                        <c:v>2038</c:v>
                      </c:pt>
                      <c:pt idx="19">
                        <c:v>2039</c:v>
                      </c:pt>
                      <c:pt idx="20">
                        <c:v>2040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'1.5'!$Q$25:$AK$25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1"/>
                      <c:pt idx="0">
                        <c:v>21791.551485921282</c:v>
                      </c:pt>
                      <c:pt idx="1">
                        <c:v>22653.832831087289</c:v>
                      </c:pt>
                      <c:pt idx="2">
                        <c:v>22899.612038455391</c:v>
                      </c:pt>
                      <c:pt idx="3">
                        <c:v>23109.141517969583</c:v>
                      </c:pt>
                      <c:pt idx="4">
                        <c:v>23144.408754300774</c:v>
                      </c:pt>
                      <c:pt idx="5">
                        <c:v>23170.546119283765</c:v>
                      </c:pt>
                      <c:pt idx="6">
                        <c:v>23256.761332774535</c:v>
                      </c:pt>
                      <c:pt idx="7">
                        <c:v>23369.56916004805</c:v>
                      </c:pt>
                      <c:pt idx="8">
                        <c:v>23308.175293805827</c:v>
                      </c:pt>
                      <c:pt idx="9">
                        <c:v>23312.406988026854</c:v>
                      </c:pt>
                      <c:pt idx="10">
                        <c:v>23251.587690443928</c:v>
                      </c:pt>
                      <c:pt idx="11">
                        <c:v>22961.746935932908</c:v>
                      </c:pt>
                      <c:pt idx="12">
                        <c:v>23025.228336030083</c:v>
                      </c:pt>
                      <c:pt idx="13">
                        <c:v>22812.791592226051</c:v>
                      </c:pt>
                      <c:pt idx="14">
                        <c:v>22756.478373905469</c:v>
                      </c:pt>
                      <c:pt idx="15">
                        <c:v>22625.812105660269</c:v>
                      </c:pt>
                      <c:pt idx="16">
                        <c:v>22968.913859575667</c:v>
                      </c:pt>
                      <c:pt idx="17">
                        <c:v>22921.894847694635</c:v>
                      </c:pt>
                      <c:pt idx="18">
                        <c:v>22884.338864123165</c:v>
                      </c:pt>
                      <c:pt idx="19">
                        <c:v>22798.643648896119</c:v>
                      </c:pt>
                      <c:pt idx="20">
                        <c:v>22556.546015683114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0C4A-4500-A7EA-EAA9ECD4261E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'1.5'!$A$26</c15:sqref>
                        </c15:formulaRef>
                      </c:ext>
                    </c:extLst>
                    <c:strCache>
                      <c:ptCount val="1"/>
                      <c:pt idx="0">
                        <c:v>Refined Copper Consumption Forecast, 2005-2050, 000t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'1.5'!$Q$21:$AK$21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2020</c:v>
                      </c:pt>
                      <c:pt idx="1">
                        <c:v>2021</c:v>
                      </c:pt>
                      <c:pt idx="2">
                        <c:v>2022</c:v>
                      </c:pt>
                      <c:pt idx="3">
                        <c:v>2023</c:v>
                      </c:pt>
                      <c:pt idx="4">
                        <c:v>2024</c:v>
                      </c:pt>
                      <c:pt idx="5">
                        <c:v>2025</c:v>
                      </c:pt>
                      <c:pt idx="6">
                        <c:v>2026</c:v>
                      </c:pt>
                      <c:pt idx="7">
                        <c:v>2027</c:v>
                      </c:pt>
                      <c:pt idx="8">
                        <c:v>2028</c:v>
                      </c:pt>
                      <c:pt idx="9">
                        <c:v>2029</c:v>
                      </c:pt>
                      <c:pt idx="10">
                        <c:v>2030</c:v>
                      </c:pt>
                      <c:pt idx="11">
                        <c:v>2031</c:v>
                      </c:pt>
                      <c:pt idx="12">
                        <c:v>2032</c:v>
                      </c:pt>
                      <c:pt idx="13">
                        <c:v>2033</c:v>
                      </c:pt>
                      <c:pt idx="14">
                        <c:v>2034</c:v>
                      </c:pt>
                      <c:pt idx="15">
                        <c:v>2035</c:v>
                      </c:pt>
                      <c:pt idx="16">
                        <c:v>2036</c:v>
                      </c:pt>
                      <c:pt idx="17">
                        <c:v>2037</c:v>
                      </c:pt>
                      <c:pt idx="18">
                        <c:v>2038</c:v>
                      </c:pt>
                      <c:pt idx="19">
                        <c:v>2039</c:v>
                      </c:pt>
                      <c:pt idx="20">
                        <c:v>2040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'1.5'!$Q$26:$AK$26</c15:sqref>
                        </c15:formulaRef>
                      </c:ext>
                    </c:extLst>
                    <c:numCache>
                      <c:formatCode>_-* #,##0_-;\-* #,##0_-;_-* "-"??_-;_-@_-</c:formatCode>
                      <c:ptCount val="21"/>
                      <c:pt idx="0">
                        <c:v>22971.231981057092</c:v>
                      </c:pt>
                      <c:pt idx="1">
                        <c:v>24352.502475152036</c:v>
                      </c:pt>
                      <c:pt idx="2">
                        <c:v>25028.242622426595</c:v>
                      </c:pt>
                      <c:pt idx="3">
                        <c:v>25544.906182842406</c:v>
                      </c:pt>
                      <c:pt idx="4">
                        <c:v>25946.969419743957</c:v>
                      </c:pt>
                      <c:pt idx="5">
                        <c:v>26362.751342197203</c:v>
                      </c:pt>
                      <c:pt idx="6">
                        <c:v>26769.932956030636</c:v>
                      </c:pt>
                      <c:pt idx="7">
                        <c:v>27213.454871021255</c:v>
                      </c:pt>
                      <c:pt idx="8">
                        <c:v>27637.005476804312</c:v>
                      </c:pt>
                      <c:pt idx="9">
                        <c:v>28028.185037340096</c:v>
                      </c:pt>
                      <c:pt idx="10">
                        <c:v>28367.019189899529</c:v>
                      </c:pt>
                      <c:pt idx="11">
                        <c:v>28707.862476864168</c:v>
                      </c:pt>
                      <c:pt idx="12">
                        <c:v>28999.387984344434</c:v>
                      </c:pt>
                      <c:pt idx="13">
                        <c:v>29250.098302147071</c:v>
                      </c:pt>
                      <c:pt idx="14">
                        <c:v>29457.711292784814</c:v>
                      </c:pt>
                      <c:pt idx="15">
                        <c:v>29622.70044429494</c:v>
                      </c:pt>
                      <c:pt idx="16">
                        <c:v>29772.942155981982</c:v>
                      </c:pt>
                      <c:pt idx="17">
                        <c:v>29884.852720900824</c:v>
                      </c:pt>
                      <c:pt idx="18">
                        <c:v>29976.985859539382</c:v>
                      </c:pt>
                      <c:pt idx="19">
                        <c:v>30064.219046846956</c:v>
                      </c:pt>
                      <c:pt idx="20">
                        <c:v>30141.751303689307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C4A-4500-A7EA-EAA9ECD4261E}"/>
                  </c:ext>
                </c:extLst>
              </c15:ser>
            </c15:filteredBarSeries>
          </c:ext>
        </c:extLst>
      </c:barChart>
      <c:catAx>
        <c:axId val="310148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CL"/>
          </a:p>
        </c:txPr>
        <c:crossAx val="310161919"/>
        <c:crosses val="autoZero"/>
        <c:auto val="1"/>
        <c:lblAlgn val="ctr"/>
        <c:lblOffset val="100"/>
        <c:tickLblSkip val="5"/>
        <c:noMultiLvlLbl val="0"/>
      </c:catAx>
      <c:valAx>
        <c:axId val="31016191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CL"/>
          </a:p>
        </c:txPr>
        <c:crossAx val="310148607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1"/>
          <c:order val="1"/>
          <c:tx>
            <c:strRef>
              <c:f>'Inventarios de Cobre'!$C$3</c:f>
              <c:strCache>
                <c:ptCount val="1"/>
                <c:pt idx="0">
                  <c:v>LME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cat>
            <c:strRef>
              <c:f>'Inventarios de Cobre'!$A$4:$A$169</c:f>
              <c:strCache>
                <c:ptCount val="166"/>
                <c:pt idx="0">
                  <c:v>2010</c:v>
                </c:pt>
                <c:pt idx="1">
                  <c:v>2010</c:v>
                </c:pt>
                <c:pt idx="2">
                  <c:v>2010</c:v>
                </c:pt>
                <c:pt idx="3">
                  <c:v>2010</c:v>
                </c:pt>
                <c:pt idx="4">
                  <c:v>2010</c:v>
                </c:pt>
                <c:pt idx="5">
                  <c:v>2010</c:v>
                </c:pt>
                <c:pt idx="6">
                  <c:v>2010</c:v>
                </c:pt>
                <c:pt idx="7">
                  <c:v>2010</c:v>
                </c:pt>
                <c:pt idx="8">
                  <c:v>2010</c:v>
                </c:pt>
                <c:pt idx="9">
                  <c:v>2010</c:v>
                </c:pt>
                <c:pt idx="10">
                  <c:v>2010</c:v>
                </c:pt>
                <c:pt idx="11">
                  <c:v>2010</c:v>
                </c:pt>
                <c:pt idx="12">
                  <c:v>2011</c:v>
                </c:pt>
                <c:pt idx="13">
                  <c:v>2011</c:v>
                </c:pt>
                <c:pt idx="14">
                  <c:v>2011</c:v>
                </c:pt>
                <c:pt idx="15">
                  <c:v>2011</c:v>
                </c:pt>
                <c:pt idx="16">
                  <c:v>2011</c:v>
                </c:pt>
                <c:pt idx="17">
                  <c:v>2011</c:v>
                </c:pt>
                <c:pt idx="18">
                  <c:v>2011</c:v>
                </c:pt>
                <c:pt idx="19">
                  <c:v>2011</c:v>
                </c:pt>
                <c:pt idx="20">
                  <c:v>2011</c:v>
                </c:pt>
                <c:pt idx="21">
                  <c:v>2011</c:v>
                </c:pt>
                <c:pt idx="22">
                  <c:v>2011</c:v>
                </c:pt>
                <c:pt idx="23">
                  <c:v>2011</c:v>
                </c:pt>
                <c:pt idx="24">
                  <c:v>2012</c:v>
                </c:pt>
                <c:pt idx="25">
                  <c:v>2012</c:v>
                </c:pt>
                <c:pt idx="26">
                  <c:v>2012</c:v>
                </c:pt>
                <c:pt idx="27">
                  <c:v>2012</c:v>
                </c:pt>
                <c:pt idx="28">
                  <c:v>2012</c:v>
                </c:pt>
                <c:pt idx="29">
                  <c:v>2012</c:v>
                </c:pt>
                <c:pt idx="30">
                  <c:v>2012</c:v>
                </c:pt>
                <c:pt idx="31">
                  <c:v>2012</c:v>
                </c:pt>
                <c:pt idx="32">
                  <c:v>2012</c:v>
                </c:pt>
                <c:pt idx="33">
                  <c:v>2012</c:v>
                </c:pt>
                <c:pt idx="34">
                  <c:v>2012</c:v>
                </c:pt>
                <c:pt idx="35">
                  <c:v>2012</c:v>
                </c:pt>
                <c:pt idx="36">
                  <c:v>2013</c:v>
                </c:pt>
                <c:pt idx="37">
                  <c:v>2013</c:v>
                </c:pt>
                <c:pt idx="38">
                  <c:v>2013</c:v>
                </c:pt>
                <c:pt idx="39">
                  <c:v>2013</c:v>
                </c:pt>
                <c:pt idx="40">
                  <c:v>2013</c:v>
                </c:pt>
                <c:pt idx="41">
                  <c:v>2013</c:v>
                </c:pt>
                <c:pt idx="42">
                  <c:v>2013</c:v>
                </c:pt>
                <c:pt idx="43">
                  <c:v>2013</c:v>
                </c:pt>
                <c:pt idx="44">
                  <c:v>2013</c:v>
                </c:pt>
                <c:pt idx="45">
                  <c:v>2013</c:v>
                </c:pt>
                <c:pt idx="46">
                  <c:v>2013</c:v>
                </c:pt>
                <c:pt idx="47">
                  <c:v>2013</c:v>
                </c:pt>
                <c:pt idx="48">
                  <c:v>2014</c:v>
                </c:pt>
                <c:pt idx="49">
                  <c:v>2014</c:v>
                </c:pt>
                <c:pt idx="50">
                  <c:v>2014</c:v>
                </c:pt>
                <c:pt idx="51">
                  <c:v>2014</c:v>
                </c:pt>
                <c:pt idx="52">
                  <c:v>2014</c:v>
                </c:pt>
                <c:pt idx="53">
                  <c:v>2014</c:v>
                </c:pt>
                <c:pt idx="54">
                  <c:v>2014</c:v>
                </c:pt>
                <c:pt idx="55">
                  <c:v>2014</c:v>
                </c:pt>
                <c:pt idx="56">
                  <c:v>2014</c:v>
                </c:pt>
                <c:pt idx="57">
                  <c:v>2014</c:v>
                </c:pt>
                <c:pt idx="58">
                  <c:v>2014</c:v>
                </c:pt>
                <c:pt idx="59">
                  <c:v>2014</c:v>
                </c:pt>
                <c:pt idx="60">
                  <c:v>2015</c:v>
                </c:pt>
                <c:pt idx="61">
                  <c:v>2015</c:v>
                </c:pt>
                <c:pt idx="62">
                  <c:v>2015</c:v>
                </c:pt>
                <c:pt idx="63">
                  <c:v>2015</c:v>
                </c:pt>
                <c:pt idx="64">
                  <c:v>2015</c:v>
                </c:pt>
                <c:pt idx="65">
                  <c:v>2015</c:v>
                </c:pt>
                <c:pt idx="66">
                  <c:v>2015</c:v>
                </c:pt>
                <c:pt idx="67">
                  <c:v>2015</c:v>
                </c:pt>
                <c:pt idx="68">
                  <c:v>2015</c:v>
                </c:pt>
                <c:pt idx="69">
                  <c:v>2015</c:v>
                </c:pt>
                <c:pt idx="70">
                  <c:v>2015</c:v>
                </c:pt>
                <c:pt idx="71">
                  <c:v>2015</c:v>
                </c:pt>
                <c:pt idx="72">
                  <c:v>2016</c:v>
                </c:pt>
                <c:pt idx="73">
                  <c:v>2016</c:v>
                </c:pt>
                <c:pt idx="74">
                  <c:v>2016</c:v>
                </c:pt>
                <c:pt idx="75">
                  <c:v>2016</c:v>
                </c:pt>
                <c:pt idx="76">
                  <c:v>2016</c:v>
                </c:pt>
                <c:pt idx="77">
                  <c:v>2016</c:v>
                </c:pt>
                <c:pt idx="78">
                  <c:v>2016</c:v>
                </c:pt>
                <c:pt idx="79">
                  <c:v>2016</c:v>
                </c:pt>
                <c:pt idx="80">
                  <c:v>2016</c:v>
                </c:pt>
                <c:pt idx="81">
                  <c:v>2016</c:v>
                </c:pt>
                <c:pt idx="82">
                  <c:v>2016</c:v>
                </c:pt>
                <c:pt idx="83">
                  <c:v>2016</c:v>
                </c:pt>
                <c:pt idx="84">
                  <c:v>2017</c:v>
                </c:pt>
                <c:pt idx="85">
                  <c:v>2017</c:v>
                </c:pt>
                <c:pt idx="86">
                  <c:v>2017</c:v>
                </c:pt>
                <c:pt idx="87">
                  <c:v>2017</c:v>
                </c:pt>
                <c:pt idx="88">
                  <c:v>2017</c:v>
                </c:pt>
                <c:pt idx="89">
                  <c:v>2017</c:v>
                </c:pt>
                <c:pt idx="90">
                  <c:v>2017</c:v>
                </c:pt>
                <c:pt idx="91">
                  <c:v>2017</c:v>
                </c:pt>
                <c:pt idx="92">
                  <c:v>2017</c:v>
                </c:pt>
                <c:pt idx="93">
                  <c:v>2017</c:v>
                </c:pt>
                <c:pt idx="94">
                  <c:v>2017</c:v>
                </c:pt>
                <c:pt idx="95">
                  <c:v>2017</c:v>
                </c:pt>
                <c:pt idx="96">
                  <c:v>2018</c:v>
                </c:pt>
                <c:pt idx="97">
                  <c:v>2018</c:v>
                </c:pt>
                <c:pt idx="98">
                  <c:v>2018</c:v>
                </c:pt>
                <c:pt idx="99">
                  <c:v>2018</c:v>
                </c:pt>
                <c:pt idx="100">
                  <c:v>2018</c:v>
                </c:pt>
                <c:pt idx="101">
                  <c:v>2018</c:v>
                </c:pt>
                <c:pt idx="102">
                  <c:v>2018</c:v>
                </c:pt>
                <c:pt idx="103">
                  <c:v>2018</c:v>
                </c:pt>
                <c:pt idx="104">
                  <c:v>2018</c:v>
                </c:pt>
                <c:pt idx="105">
                  <c:v>2018</c:v>
                </c:pt>
                <c:pt idx="106">
                  <c:v>2018</c:v>
                </c:pt>
                <c:pt idx="107">
                  <c:v>2018</c:v>
                </c:pt>
                <c:pt idx="108">
                  <c:v>2019</c:v>
                </c:pt>
                <c:pt idx="109">
                  <c:v>2019</c:v>
                </c:pt>
                <c:pt idx="110">
                  <c:v>2019</c:v>
                </c:pt>
                <c:pt idx="111">
                  <c:v>2019</c:v>
                </c:pt>
                <c:pt idx="112">
                  <c:v>2019</c:v>
                </c:pt>
                <c:pt idx="113">
                  <c:v>2019</c:v>
                </c:pt>
                <c:pt idx="114">
                  <c:v>2019</c:v>
                </c:pt>
                <c:pt idx="115">
                  <c:v>2019</c:v>
                </c:pt>
                <c:pt idx="116">
                  <c:v>2019</c:v>
                </c:pt>
                <c:pt idx="117">
                  <c:v>2019</c:v>
                </c:pt>
                <c:pt idx="118">
                  <c:v>2019</c:v>
                </c:pt>
                <c:pt idx="119">
                  <c:v>2019</c:v>
                </c:pt>
                <c:pt idx="120">
                  <c:v>2020</c:v>
                </c:pt>
                <c:pt idx="121">
                  <c:v>2020</c:v>
                </c:pt>
                <c:pt idx="122">
                  <c:v>2020</c:v>
                </c:pt>
                <c:pt idx="123">
                  <c:v>2020</c:v>
                </c:pt>
                <c:pt idx="124">
                  <c:v>2020</c:v>
                </c:pt>
                <c:pt idx="125">
                  <c:v>2020</c:v>
                </c:pt>
                <c:pt idx="126">
                  <c:v>2020</c:v>
                </c:pt>
                <c:pt idx="127">
                  <c:v>2020</c:v>
                </c:pt>
                <c:pt idx="128">
                  <c:v>2020</c:v>
                </c:pt>
                <c:pt idx="129">
                  <c:v>2020</c:v>
                </c:pt>
                <c:pt idx="130">
                  <c:v>2020</c:v>
                </c:pt>
                <c:pt idx="131">
                  <c:v>2020</c:v>
                </c:pt>
                <c:pt idx="132">
                  <c:v>2021</c:v>
                </c:pt>
                <c:pt idx="133">
                  <c:v>2021</c:v>
                </c:pt>
                <c:pt idx="134">
                  <c:v>2021</c:v>
                </c:pt>
                <c:pt idx="135">
                  <c:v>2021</c:v>
                </c:pt>
                <c:pt idx="136">
                  <c:v>2021</c:v>
                </c:pt>
                <c:pt idx="137">
                  <c:v>2021</c:v>
                </c:pt>
                <c:pt idx="138">
                  <c:v>2021</c:v>
                </c:pt>
                <c:pt idx="139">
                  <c:v>2021</c:v>
                </c:pt>
                <c:pt idx="140">
                  <c:v>2021</c:v>
                </c:pt>
                <c:pt idx="141">
                  <c:v>2021</c:v>
                </c:pt>
                <c:pt idx="142">
                  <c:v>2021</c:v>
                </c:pt>
                <c:pt idx="143">
                  <c:v>2021</c:v>
                </c:pt>
                <c:pt idx="144">
                  <c:v>2022</c:v>
                </c:pt>
                <c:pt idx="145">
                  <c:v>2022</c:v>
                </c:pt>
                <c:pt idx="146">
                  <c:v>2022</c:v>
                </c:pt>
                <c:pt idx="147">
                  <c:v>2022</c:v>
                </c:pt>
                <c:pt idx="148">
                  <c:v>2022</c:v>
                </c:pt>
                <c:pt idx="149">
                  <c:v>2022</c:v>
                </c:pt>
                <c:pt idx="150">
                  <c:v>2022</c:v>
                </c:pt>
                <c:pt idx="151">
                  <c:v>2022</c:v>
                </c:pt>
                <c:pt idx="152">
                  <c:v>2022</c:v>
                </c:pt>
                <c:pt idx="153">
                  <c:v>2022</c:v>
                </c:pt>
                <c:pt idx="154">
                  <c:v>2022</c:v>
                </c:pt>
                <c:pt idx="155">
                  <c:v>2022</c:v>
                </c:pt>
                <c:pt idx="156">
                  <c:v>2023</c:v>
                </c:pt>
                <c:pt idx="157">
                  <c:v>2023</c:v>
                </c:pt>
                <c:pt idx="158">
                  <c:v>2023</c:v>
                </c:pt>
                <c:pt idx="159">
                  <c:v>2023</c:v>
                </c:pt>
                <c:pt idx="160">
                  <c:v>2023</c:v>
                </c:pt>
                <c:pt idx="161">
                  <c:v>2023</c:v>
                </c:pt>
                <c:pt idx="162">
                  <c:v>2023</c:v>
                </c:pt>
                <c:pt idx="163">
                  <c:v>2023</c:v>
                </c:pt>
                <c:pt idx="164">
                  <c:v>2023</c:v>
                </c:pt>
                <c:pt idx="165">
                  <c:v>2023</c:v>
                </c:pt>
              </c:strCache>
            </c:strRef>
          </c:cat>
          <c:val>
            <c:numRef>
              <c:f>'Inventarios de Cobre'!$C$4:$C$169</c:f>
              <c:numCache>
                <c:formatCode>#,##0</c:formatCode>
                <c:ptCount val="166"/>
                <c:pt idx="0">
                  <c:v>541.04999999999995</c:v>
                </c:pt>
                <c:pt idx="1">
                  <c:v>549.72500000000002</c:v>
                </c:pt>
                <c:pt idx="2">
                  <c:v>514.32500000000005</c:v>
                </c:pt>
                <c:pt idx="3">
                  <c:v>499.3</c:v>
                </c:pt>
                <c:pt idx="4">
                  <c:v>476.72500000000002</c:v>
                </c:pt>
                <c:pt idx="5">
                  <c:v>451.1</c:v>
                </c:pt>
                <c:pt idx="6">
                  <c:v>413.5</c:v>
                </c:pt>
                <c:pt idx="7">
                  <c:v>398.52499999999998</c:v>
                </c:pt>
                <c:pt idx="8">
                  <c:v>374.15</c:v>
                </c:pt>
                <c:pt idx="9">
                  <c:v>368.5</c:v>
                </c:pt>
                <c:pt idx="10">
                  <c:v>355.75</c:v>
                </c:pt>
                <c:pt idx="11">
                  <c:v>377.55</c:v>
                </c:pt>
                <c:pt idx="12">
                  <c:v>394.02499999999998</c:v>
                </c:pt>
                <c:pt idx="13">
                  <c:v>421</c:v>
                </c:pt>
                <c:pt idx="14">
                  <c:v>439.85</c:v>
                </c:pt>
                <c:pt idx="15">
                  <c:v>463.65</c:v>
                </c:pt>
                <c:pt idx="16">
                  <c:v>467.77499999999998</c:v>
                </c:pt>
                <c:pt idx="17">
                  <c:v>465.25</c:v>
                </c:pt>
                <c:pt idx="18">
                  <c:v>466.55</c:v>
                </c:pt>
                <c:pt idx="19">
                  <c:v>463.82499999999999</c:v>
                </c:pt>
                <c:pt idx="20">
                  <c:v>473.7</c:v>
                </c:pt>
                <c:pt idx="21">
                  <c:v>429.375</c:v>
                </c:pt>
                <c:pt idx="22">
                  <c:v>386.625</c:v>
                </c:pt>
                <c:pt idx="23">
                  <c:v>370.9</c:v>
                </c:pt>
                <c:pt idx="24">
                  <c:v>330.82499999999999</c:v>
                </c:pt>
                <c:pt idx="25">
                  <c:v>296.42500000000001</c:v>
                </c:pt>
                <c:pt idx="26">
                  <c:v>256.27499999999998</c:v>
                </c:pt>
                <c:pt idx="27">
                  <c:v>241.55</c:v>
                </c:pt>
                <c:pt idx="28">
                  <c:v>230.67500000000001</c:v>
                </c:pt>
                <c:pt idx="29">
                  <c:v>257.14999999999998</c:v>
                </c:pt>
                <c:pt idx="30">
                  <c:v>248.82499999999999</c:v>
                </c:pt>
                <c:pt idx="31">
                  <c:v>229.9</c:v>
                </c:pt>
                <c:pt idx="32">
                  <c:v>219.4</c:v>
                </c:pt>
                <c:pt idx="33">
                  <c:v>239.77500000000001</c:v>
                </c:pt>
                <c:pt idx="34">
                  <c:v>248.15</c:v>
                </c:pt>
                <c:pt idx="35">
                  <c:v>320.05</c:v>
                </c:pt>
                <c:pt idx="36">
                  <c:v>371.75</c:v>
                </c:pt>
                <c:pt idx="37">
                  <c:v>446.7</c:v>
                </c:pt>
                <c:pt idx="38">
                  <c:v>569.77499999999998</c:v>
                </c:pt>
                <c:pt idx="39">
                  <c:v>618.6</c:v>
                </c:pt>
                <c:pt idx="40">
                  <c:v>608.45000000000005</c:v>
                </c:pt>
                <c:pt idx="41">
                  <c:v>665.77499999999998</c:v>
                </c:pt>
                <c:pt idx="42">
                  <c:v>612.79999999999995</c:v>
                </c:pt>
                <c:pt idx="43">
                  <c:v>588</c:v>
                </c:pt>
                <c:pt idx="44">
                  <c:v>538.02499999999998</c:v>
                </c:pt>
                <c:pt idx="45">
                  <c:v>476.15</c:v>
                </c:pt>
                <c:pt idx="46">
                  <c:v>423.82499999999999</c:v>
                </c:pt>
                <c:pt idx="47">
                  <c:v>366.42500000000001</c:v>
                </c:pt>
                <c:pt idx="48">
                  <c:v>314.52499999999998</c:v>
                </c:pt>
                <c:pt idx="49">
                  <c:v>276.22500000000002</c:v>
                </c:pt>
                <c:pt idx="50">
                  <c:v>265.17500000000001</c:v>
                </c:pt>
                <c:pt idx="51">
                  <c:v>233.32499999999999</c:v>
                </c:pt>
                <c:pt idx="52">
                  <c:v>171.35</c:v>
                </c:pt>
                <c:pt idx="53">
                  <c:v>154.67500000000001</c:v>
                </c:pt>
                <c:pt idx="54">
                  <c:v>146.75</c:v>
                </c:pt>
                <c:pt idx="55">
                  <c:v>148.15</c:v>
                </c:pt>
                <c:pt idx="56">
                  <c:v>152.55000000000001</c:v>
                </c:pt>
                <c:pt idx="57">
                  <c:v>162.6</c:v>
                </c:pt>
                <c:pt idx="58">
                  <c:v>164.3</c:v>
                </c:pt>
                <c:pt idx="59">
                  <c:v>177.02500000000001</c:v>
                </c:pt>
                <c:pt idx="60">
                  <c:v>248.125</c:v>
                </c:pt>
                <c:pt idx="61">
                  <c:v>296.375</c:v>
                </c:pt>
                <c:pt idx="62">
                  <c:v>332.3</c:v>
                </c:pt>
                <c:pt idx="63">
                  <c:v>337.92500000000001</c:v>
                </c:pt>
                <c:pt idx="64">
                  <c:v>322.14999999999998</c:v>
                </c:pt>
                <c:pt idx="65">
                  <c:v>324.10000000000002</c:v>
                </c:pt>
                <c:pt idx="66">
                  <c:v>345.47500000000002</c:v>
                </c:pt>
                <c:pt idx="67">
                  <c:v>371.25</c:v>
                </c:pt>
                <c:pt idx="68">
                  <c:v>323.8</c:v>
                </c:pt>
                <c:pt idx="69">
                  <c:v>267.77499999999998</c:v>
                </c:pt>
                <c:pt idx="70">
                  <c:v>244.375</c:v>
                </c:pt>
                <c:pt idx="71">
                  <c:v>236.22499999999999</c:v>
                </c:pt>
                <c:pt idx="72">
                  <c:v>242.375</c:v>
                </c:pt>
                <c:pt idx="73">
                  <c:v>195.625</c:v>
                </c:pt>
                <c:pt idx="74">
                  <c:v>144.75</c:v>
                </c:pt>
                <c:pt idx="75">
                  <c:v>149.5</c:v>
                </c:pt>
                <c:pt idx="76">
                  <c:v>151.72499999999999</c:v>
                </c:pt>
                <c:pt idx="77">
                  <c:v>191.52500000000001</c:v>
                </c:pt>
                <c:pt idx="78">
                  <c:v>209.45</c:v>
                </c:pt>
                <c:pt idx="79">
                  <c:v>293.52499999999998</c:v>
                </c:pt>
                <c:pt idx="80">
                  <c:v>372.22500000000002</c:v>
                </c:pt>
                <c:pt idx="81">
                  <c:v>320.82499999999999</c:v>
                </c:pt>
                <c:pt idx="82">
                  <c:v>234.82499999999999</c:v>
                </c:pt>
                <c:pt idx="83">
                  <c:v>322.22500000000002</c:v>
                </c:pt>
                <c:pt idx="84">
                  <c:v>261.32499999999999</c:v>
                </c:pt>
                <c:pt idx="85">
                  <c:v>203.1</c:v>
                </c:pt>
                <c:pt idx="86">
                  <c:v>291.17500000000001</c:v>
                </c:pt>
                <c:pt idx="87">
                  <c:v>259.72500000000002</c:v>
                </c:pt>
                <c:pt idx="88">
                  <c:v>311.14999999999998</c:v>
                </c:pt>
                <c:pt idx="89">
                  <c:v>249.7</c:v>
                </c:pt>
                <c:pt idx="90">
                  <c:v>296.97500000000002</c:v>
                </c:pt>
                <c:pt idx="91">
                  <c:v>228.45</c:v>
                </c:pt>
                <c:pt idx="92">
                  <c:v>297.25</c:v>
                </c:pt>
                <c:pt idx="93">
                  <c:v>274.625</c:v>
                </c:pt>
                <c:pt idx="94">
                  <c:v>188.52500000000001</c:v>
                </c:pt>
                <c:pt idx="95">
                  <c:v>201.72499999999999</c:v>
                </c:pt>
                <c:pt idx="96">
                  <c:v>305.57499999999999</c:v>
                </c:pt>
                <c:pt idx="97">
                  <c:v>330.8</c:v>
                </c:pt>
                <c:pt idx="98">
                  <c:v>383.07499999999999</c:v>
                </c:pt>
                <c:pt idx="99">
                  <c:v>334.65</c:v>
                </c:pt>
                <c:pt idx="100">
                  <c:v>311.52499999999998</c:v>
                </c:pt>
                <c:pt idx="101">
                  <c:v>294.52499999999998</c:v>
                </c:pt>
                <c:pt idx="102">
                  <c:v>254.42500000000001</c:v>
                </c:pt>
                <c:pt idx="103">
                  <c:v>264.92500000000001</c:v>
                </c:pt>
                <c:pt idx="104">
                  <c:v>202.4</c:v>
                </c:pt>
                <c:pt idx="105">
                  <c:v>137.625</c:v>
                </c:pt>
                <c:pt idx="106">
                  <c:v>136.17500000000001</c:v>
                </c:pt>
                <c:pt idx="107">
                  <c:v>132.17500000000001</c:v>
                </c:pt>
                <c:pt idx="108">
                  <c:v>149.19999999999999</c:v>
                </c:pt>
                <c:pt idx="109">
                  <c:v>128.47499999999999</c:v>
                </c:pt>
                <c:pt idx="110">
                  <c:v>168.52500000000001</c:v>
                </c:pt>
                <c:pt idx="111">
                  <c:v>229.17500000000001</c:v>
                </c:pt>
                <c:pt idx="112">
                  <c:v>212</c:v>
                </c:pt>
                <c:pt idx="113">
                  <c:v>241.4</c:v>
                </c:pt>
                <c:pt idx="114">
                  <c:v>290.5</c:v>
                </c:pt>
                <c:pt idx="115">
                  <c:v>337.67500000000001</c:v>
                </c:pt>
                <c:pt idx="116">
                  <c:v>264.42500000000001</c:v>
                </c:pt>
                <c:pt idx="117">
                  <c:v>263.39999999999998</c:v>
                </c:pt>
                <c:pt idx="118">
                  <c:v>208.625</c:v>
                </c:pt>
                <c:pt idx="119">
                  <c:v>145.69999999999999</c:v>
                </c:pt>
                <c:pt idx="120">
                  <c:v>180.72499999999999</c:v>
                </c:pt>
                <c:pt idx="121">
                  <c:v>218.17500000000001</c:v>
                </c:pt>
                <c:pt idx="122">
                  <c:v>222.22499999999999</c:v>
                </c:pt>
                <c:pt idx="123">
                  <c:v>253.7</c:v>
                </c:pt>
                <c:pt idx="124">
                  <c:v>261.8</c:v>
                </c:pt>
                <c:pt idx="125">
                  <c:v>216.6</c:v>
                </c:pt>
                <c:pt idx="126">
                  <c:v>128.125</c:v>
                </c:pt>
                <c:pt idx="127">
                  <c:v>89.35</c:v>
                </c:pt>
                <c:pt idx="128">
                  <c:v>165.6</c:v>
                </c:pt>
                <c:pt idx="129">
                  <c:v>171.3</c:v>
                </c:pt>
                <c:pt idx="130">
                  <c:v>149.80000000000001</c:v>
                </c:pt>
                <c:pt idx="131">
                  <c:v>107.95</c:v>
                </c:pt>
                <c:pt idx="132">
                  <c:v>74.575000000000003</c:v>
                </c:pt>
                <c:pt idx="133">
                  <c:v>76.224999999999994</c:v>
                </c:pt>
                <c:pt idx="134">
                  <c:v>144.5</c:v>
                </c:pt>
                <c:pt idx="135">
                  <c:v>143.72499999999999</c:v>
                </c:pt>
                <c:pt idx="136">
                  <c:v>122.425</c:v>
                </c:pt>
                <c:pt idx="137">
                  <c:v>211.52500000000001</c:v>
                </c:pt>
                <c:pt idx="138">
                  <c:v>239.65</c:v>
                </c:pt>
                <c:pt idx="139">
                  <c:v>253</c:v>
                </c:pt>
                <c:pt idx="140">
                  <c:v>219.52500000000001</c:v>
                </c:pt>
                <c:pt idx="141">
                  <c:v>140.17500000000001</c:v>
                </c:pt>
                <c:pt idx="142">
                  <c:v>76.45</c:v>
                </c:pt>
                <c:pt idx="143">
                  <c:v>88.95</c:v>
                </c:pt>
                <c:pt idx="144">
                  <c:v>87.65</c:v>
                </c:pt>
                <c:pt idx="145">
                  <c:v>73.025000000000006</c:v>
                </c:pt>
                <c:pt idx="146">
                  <c:v>91.4</c:v>
                </c:pt>
                <c:pt idx="147">
                  <c:v>156.05000000000001</c:v>
                </c:pt>
                <c:pt idx="148">
                  <c:v>149.19999999999999</c:v>
                </c:pt>
                <c:pt idx="149">
                  <c:v>124.27500000000001</c:v>
                </c:pt>
                <c:pt idx="150">
                  <c:v>130.57499999999999</c:v>
                </c:pt>
                <c:pt idx="151">
                  <c:v>118.5</c:v>
                </c:pt>
                <c:pt idx="152">
                  <c:v>135.25</c:v>
                </c:pt>
                <c:pt idx="153">
                  <c:v>113.125</c:v>
                </c:pt>
                <c:pt idx="154">
                  <c:v>89.7</c:v>
                </c:pt>
                <c:pt idx="155">
                  <c:v>88.924999999999997</c:v>
                </c:pt>
                <c:pt idx="156">
                  <c:v>75.224999999999994</c:v>
                </c:pt>
                <c:pt idx="157">
                  <c:v>64.099999999999994</c:v>
                </c:pt>
                <c:pt idx="158">
                  <c:v>64.724999999999994</c:v>
                </c:pt>
                <c:pt idx="159">
                  <c:v>64.55</c:v>
                </c:pt>
                <c:pt idx="160">
                  <c:v>99.15</c:v>
                </c:pt>
                <c:pt idx="161">
                  <c:v>72.974999999999994</c:v>
                </c:pt>
                <c:pt idx="162">
                  <c:v>68.349999999999994</c:v>
                </c:pt>
                <c:pt idx="163">
                  <c:v>102.9</c:v>
                </c:pt>
                <c:pt idx="164">
                  <c:v>167.82499999999999</c:v>
                </c:pt>
                <c:pt idx="165">
                  <c:v>176.47499999999999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CB-4728-83F3-E3CAF3FDE950}"/>
            </c:ext>
          </c:extLst>
        </c:ser>
        <c:ser>
          <c:idx val="2"/>
          <c:order val="2"/>
          <c:tx>
            <c:strRef>
              <c:f>'Inventarios de Cobre'!$D$3</c:f>
              <c:strCache>
                <c:ptCount val="1"/>
                <c:pt idx="0">
                  <c:v>COMEX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cat>
            <c:strRef>
              <c:f>'Inventarios de Cobre'!$A$4:$A$169</c:f>
              <c:strCache>
                <c:ptCount val="166"/>
                <c:pt idx="0">
                  <c:v>2010</c:v>
                </c:pt>
                <c:pt idx="1">
                  <c:v>2010</c:v>
                </c:pt>
                <c:pt idx="2">
                  <c:v>2010</c:v>
                </c:pt>
                <c:pt idx="3">
                  <c:v>2010</c:v>
                </c:pt>
                <c:pt idx="4">
                  <c:v>2010</c:v>
                </c:pt>
                <c:pt idx="5">
                  <c:v>2010</c:v>
                </c:pt>
                <c:pt idx="6">
                  <c:v>2010</c:v>
                </c:pt>
                <c:pt idx="7">
                  <c:v>2010</c:v>
                </c:pt>
                <c:pt idx="8">
                  <c:v>2010</c:v>
                </c:pt>
                <c:pt idx="9">
                  <c:v>2010</c:v>
                </c:pt>
                <c:pt idx="10">
                  <c:v>2010</c:v>
                </c:pt>
                <c:pt idx="11">
                  <c:v>2010</c:v>
                </c:pt>
                <c:pt idx="12">
                  <c:v>2011</c:v>
                </c:pt>
                <c:pt idx="13">
                  <c:v>2011</c:v>
                </c:pt>
                <c:pt idx="14">
                  <c:v>2011</c:v>
                </c:pt>
                <c:pt idx="15">
                  <c:v>2011</c:v>
                </c:pt>
                <c:pt idx="16">
                  <c:v>2011</c:v>
                </c:pt>
                <c:pt idx="17">
                  <c:v>2011</c:v>
                </c:pt>
                <c:pt idx="18">
                  <c:v>2011</c:v>
                </c:pt>
                <c:pt idx="19">
                  <c:v>2011</c:v>
                </c:pt>
                <c:pt idx="20">
                  <c:v>2011</c:v>
                </c:pt>
                <c:pt idx="21">
                  <c:v>2011</c:v>
                </c:pt>
                <c:pt idx="22">
                  <c:v>2011</c:v>
                </c:pt>
                <c:pt idx="23">
                  <c:v>2011</c:v>
                </c:pt>
                <c:pt idx="24">
                  <c:v>2012</c:v>
                </c:pt>
                <c:pt idx="25">
                  <c:v>2012</c:v>
                </c:pt>
                <c:pt idx="26">
                  <c:v>2012</c:v>
                </c:pt>
                <c:pt idx="27">
                  <c:v>2012</c:v>
                </c:pt>
                <c:pt idx="28">
                  <c:v>2012</c:v>
                </c:pt>
                <c:pt idx="29">
                  <c:v>2012</c:v>
                </c:pt>
                <c:pt idx="30">
                  <c:v>2012</c:v>
                </c:pt>
                <c:pt idx="31">
                  <c:v>2012</c:v>
                </c:pt>
                <c:pt idx="32">
                  <c:v>2012</c:v>
                </c:pt>
                <c:pt idx="33">
                  <c:v>2012</c:v>
                </c:pt>
                <c:pt idx="34">
                  <c:v>2012</c:v>
                </c:pt>
                <c:pt idx="35">
                  <c:v>2012</c:v>
                </c:pt>
                <c:pt idx="36">
                  <c:v>2013</c:v>
                </c:pt>
                <c:pt idx="37">
                  <c:v>2013</c:v>
                </c:pt>
                <c:pt idx="38">
                  <c:v>2013</c:v>
                </c:pt>
                <c:pt idx="39">
                  <c:v>2013</c:v>
                </c:pt>
                <c:pt idx="40">
                  <c:v>2013</c:v>
                </c:pt>
                <c:pt idx="41">
                  <c:v>2013</c:v>
                </c:pt>
                <c:pt idx="42">
                  <c:v>2013</c:v>
                </c:pt>
                <c:pt idx="43">
                  <c:v>2013</c:v>
                </c:pt>
                <c:pt idx="44">
                  <c:v>2013</c:v>
                </c:pt>
                <c:pt idx="45">
                  <c:v>2013</c:v>
                </c:pt>
                <c:pt idx="46">
                  <c:v>2013</c:v>
                </c:pt>
                <c:pt idx="47">
                  <c:v>2013</c:v>
                </c:pt>
                <c:pt idx="48">
                  <c:v>2014</c:v>
                </c:pt>
                <c:pt idx="49">
                  <c:v>2014</c:v>
                </c:pt>
                <c:pt idx="50">
                  <c:v>2014</c:v>
                </c:pt>
                <c:pt idx="51">
                  <c:v>2014</c:v>
                </c:pt>
                <c:pt idx="52">
                  <c:v>2014</c:v>
                </c:pt>
                <c:pt idx="53">
                  <c:v>2014</c:v>
                </c:pt>
                <c:pt idx="54">
                  <c:v>2014</c:v>
                </c:pt>
                <c:pt idx="55">
                  <c:v>2014</c:v>
                </c:pt>
                <c:pt idx="56">
                  <c:v>2014</c:v>
                </c:pt>
                <c:pt idx="57">
                  <c:v>2014</c:v>
                </c:pt>
                <c:pt idx="58">
                  <c:v>2014</c:v>
                </c:pt>
                <c:pt idx="59">
                  <c:v>2014</c:v>
                </c:pt>
                <c:pt idx="60">
                  <c:v>2015</c:v>
                </c:pt>
                <c:pt idx="61">
                  <c:v>2015</c:v>
                </c:pt>
                <c:pt idx="62">
                  <c:v>2015</c:v>
                </c:pt>
                <c:pt idx="63">
                  <c:v>2015</c:v>
                </c:pt>
                <c:pt idx="64">
                  <c:v>2015</c:v>
                </c:pt>
                <c:pt idx="65">
                  <c:v>2015</c:v>
                </c:pt>
                <c:pt idx="66">
                  <c:v>2015</c:v>
                </c:pt>
                <c:pt idx="67">
                  <c:v>2015</c:v>
                </c:pt>
                <c:pt idx="68">
                  <c:v>2015</c:v>
                </c:pt>
                <c:pt idx="69">
                  <c:v>2015</c:v>
                </c:pt>
                <c:pt idx="70">
                  <c:v>2015</c:v>
                </c:pt>
                <c:pt idx="71">
                  <c:v>2015</c:v>
                </c:pt>
                <c:pt idx="72">
                  <c:v>2016</c:v>
                </c:pt>
                <c:pt idx="73">
                  <c:v>2016</c:v>
                </c:pt>
                <c:pt idx="74">
                  <c:v>2016</c:v>
                </c:pt>
                <c:pt idx="75">
                  <c:v>2016</c:v>
                </c:pt>
                <c:pt idx="76">
                  <c:v>2016</c:v>
                </c:pt>
                <c:pt idx="77">
                  <c:v>2016</c:v>
                </c:pt>
                <c:pt idx="78">
                  <c:v>2016</c:v>
                </c:pt>
                <c:pt idx="79">
                  <c:v>2016</c:v>
                </c:pt>
                <c:pt idx="80">
                  <c:v>2016</c:v>
                </c:pt>
                <c:pt idx="81">
                  <c:v>2016</c:v>
                </c:pt>
                <c:pt idx="82">
                  <c:v>2016</c:v>
                </c:pt>
                <c:pt idx="83">
                  <c:v>2016</c:v>
                </c:pt>
                <c:pt idx="84">
                  <c:v>2017</c:v>
                </c:pt>
                <c:pt idx="85">
                  <c:v>2017</c:v>
                </c:pt>
                <c:pt idx="86">
                  <c:v>2017</c:v>
                </c:pt>
                <c:pt idx="87">
                  <c:v>2017</c:v>
                </c:pt>
                <c:pt idx="88">
                  <c:v>2017</c:v>
                </c:pt>
                <c:pt idx="89">
                  <c:v>2017</c:v>
                </c:pt>
                <c:pt idx="90">
                  <c:v>2017</c:v>
                </c:pt>
                <c:pt idx="91">
                  <c:v>2017</c:v>
                </c:pt>
                <c:pt idx="92">
                  <c:v>2017</c:v>
                </c:pt>
                <c:pt idx="93">
                  <c:v>2017</c:v>
                </c:pt>
                <c:pt idx="94">
                  <c:v>2017</c:v>
                </c:pt>
                <c:pt idx="95">
                  <c:v>2017</c:v>
                </c:pt>
                <c:pt idx="96">
                  <c:v>2018</c:v>
                </c:pt>
                <c:pt idx="97">
                  <c:v>2018</c:v>
                </c:pt>
                <c:pt idx="98">
                  <c:v>2018</c:v>
                </c:pt>
                <c:pt idx="99">
                  <c:v>2018</c:v>
                </c:pt>
                <c:pt idx="100">
                  <c:v>2018</c:v>
                </c:pt>
                <c:pt idx="101">
                  <c:v>2018</c:v>
                </c:pt>
                <c:pt idx="102">
                  <c:v>2018</c:v>
                </c:pt>
                <c:pt idx="103">
                  <c:v>2018</c:v>
                </c:pt>
                <c:pt idx="104">
                  <c:v>2018</c:v>
                </c:pt>
                <c:pt idx="105">
                  <c:v>2018</c:v>
                </c:pt>
                <c:pt idx="106">
                  <c:v>2018</c:v>
                </c:pt>
                <c:pt idx="107">
                  <c:v>2018</c:v>
                </c:pt>
                <c:pt idx="108">
                  <c:v>2019</c:v>
                </c:pt>
                <c:pt idx="109">
                  <c:v>2019</c:v>
                </c:pt>
                <c:pt idx="110">
                  <c:v>2019</c:v>
                </c:pt>
                <c:pt idx="111">
                  <c:v>2019</c:v>
                </c:pt>
                <c:pt idx="112">
                  <c:v>2019</c:v>
                </c:pt>
                <c:pt idx="113">
                  <c:v>2019</c:v>
                </c:pt>
                <c:pt idx="114">
                  <c:v>2019</c:v>
                </c:pt>
                <c:pt idx="115">
                  <c:v>2019</c:v>
                </c:pt>
                <c:pt idx="116">
                  <c:v>2019</c:v>
                </c:pt>
                <c:pt idx="117">
                  <c:v>2019</c:v>
                </c:pt>
                <c:pt idx="118">
                  <c:v>2019</c:v>
                </c:pt>
                <c:pt idx="119">
                  <c:v>2019</c:v>
                </c:pt>
                <c:pt idx="120">
                  <c:v>2020</c:v>
                </c:pt>
                <c:pt idx="121">
                  <c:v>2020</c:v>
                </c:pt>
                <c:pt idx="122">
                  <c:v>2020</c:v>
                </c:pt>
                <c:pt idx="123">
                  <c:v>2020</c:v>
                </c:pt>
                <c:pt idx="124">
                  <c:v>2020</c:v>
                </c:pt>
                <c:pt idx="125">
                  <c:v>2020</c:v>
                </c:pt>
                <c:pt idx="126">
                  <c:v>2020</c:v>
                </c:pt>
                <c:pt idx="127">
                  <c:v>2020</c:v>
                </c:pt>
                <c:pt idx="128">
                  <c:v>2020</c:v>
                </c:pt>
                <c:pt idx="129">
                  <c:v>2020</c:v>
                </c:pt>
                <c:pt idx="130">
                  <c:v>2020</c:v>
                </c:pt>
                <c:pt idx="131">
                  <c:v>2020</c:v>
                </c:pt>
                <c:pt idx="132">
                  <c:v>2021</c:v>
                </c:pt>
                <c:pt idx="133">
                  <c:v>2021</c:v>
                </c:pt>
                <c:pt idx="134">
                  <c:v>2021</c:v>
                </c:pt>
                <c:pt idx="135">
                  <c:v>2021</c:v>
                </c:pt>
                <c:pt idx="136">
                  <c:v>2021</c:v>
                </c:pt>
                <c:pt idx="137">
                  <c:v>2021</c:v>
                </c:pt>
                <c:pt idx="138">
                  <c:v>2021</c:v>
                </c:pt>
                <c:pt idx="139">
                  <c:v>2021</c:v>
                </c:pt>
                <c:pt idx="140">
                  <c:v>2021</c:v>
                </c:pt>
                <c:pt idx="141">
                  <c:v>2021</c:v>
                </c:pt>
                <c:pt idx="142">
                  <c:v>2021</c:v>
                </c:pt>
                <c:pt idx="143">
                  <c:v>2021</c:v>
                </c:pt>
                <c:pt idx="144">
                  <c:v>2022</c:v>
                </c:pt>
                <c:pt idx="145">
                  <c:v>2022</c:v>
                </c:pt>
                <c:pt idx="146">
                  <c:v>2022</c:v>
                </c:pt>
                <c:pt idx="147">
                  <c:v>2022</c:v>
                </c:pt>
                <c:pt idx="148">
                  <c:v>2022</c:v>
                </c:pt>
                <c:pt idx="149">
                  <c:v>2022</c:v>
                </c:pt>
                <c:pt idx="150">
                  <c:v>2022</c:v>
                </c:pt>
                <c:pt idx="151">
                  <c:v>2022</c:v>
                </c:pt>
                <c:pt idx="152">
                  <c:v>2022</c:v>
                </c:pt>
                <c:pt idx="153">
                  <c:v>2022</c:v>
                </c:pt>
                <c:pt idx="154">
                  <c:v>2022</c:v>
                </c:pt>
                <c:pt idx="155">
                  <c:v>2022</c:v>
                </c:pt>
                <c:pt idx="156">
                  <c:v>2023</c:v>
                </c:pt>
                <c:pt idx="157">
                  <c:v>2023</c:v>
                </c:pt>
                <c:pt idx="158">
                  <c:v>2023</c:v>
                </c:pt>
                <c:pt idx="159">
                  <c:v>2023</c:v>
                </c:pt>
                <c:pt idx="160">
                  <c:v>2023</c:v>
                </c:pt>
                <c:pt idx="161">
                  <c:v>2023</c:v>
                </c:pt>
                <c:pt idx="162">
                  <c:v>2023</c:v>
                </c:pt>
                <c:pt idx="163">
                  <c:v>2023</c:v>
                </c:pt>
                <c:pt idx="164">
                  <c:v>2023</c:v>
                </c:pt>
                <c:pt idx="165">
                  <c:v>2023</c:v>
                </c:pt>
              </c:strCache>
            </c:strRef>
          </c:cat>
          <c:val>
            <c:numRef>
              <c:f>'Inventarios de Cobre'!$D$4:$D$169</c:f>
              <c:numCache>
                <c:formatCode>#,##0</c:formatCode>
                <c:ptCount val="166"/>
                <c:pt idx="0">
                  <c:v>94.003</c:v>
                </c:pt>
                <c:pt idx="1">
                  <c:v>93.676000000000002</c:v>
                </c:pt>
                <c:pt idx="2">
                  <c:v>91.718999999999994</c:v>
                </c:pt>
                <c:pt idx="3">
                  <c:v>91.763000000000005</c:v>
                </c:pt>
                <c:pt idx="4">
                  <c:v>92.343000000000004</c:v>
                </c:pt>
                <c:pt idx="5">
                  <c:v>92.465000000000003</c:v>
                </c:pt>
                <c:pt idx="6">
                  <c:v>91.378</c:v>
                </c:pt>
                <c:pt idx="7">
                  <c:v>86.495999999999995</c:v>
                </c:pt>
                <c:pt idx="8">
                  <c:v>77.004999999999995</c:v>
                </c:pt>
                <c:pt idx="9">
                  <c:v>68.13</c:v>
                </c:pt>
                <c:pt idx="10">
                  <c:v>65.06</c:v>
                </c:pt>
                <c:pt idx="11">
                  <c:v>58.616</c:v>
                </c:pt>
                <c:pt idx="12">
                  <c:v>64.111000000000004</c:v>
                </c:pt>
                <c:pt idx="13">
                  <c:v>75.236999999999995</c:v>
                </c:pt>
                <c:pt idx="14">
                  <c:v>76.861000000000004</c:v>
                </c:pt>
                <c:pt idx="15">
                  <c:v>75.468999999999994</c:v>
                </c:pt>
                <c:pt idx="16">
                  <c:v>73.492000000000004</c:v>
                </c:pt>
                <c:pt idx="17">
                  <c:v>72.67</c:v>
                </c:pt>
                <c:pt idx="18">
                  <c:v>75.072000000000003</c:v>
                </c:pt>
                <c:pt idx="19">
                  <c:v>77.546999999999997</c:v>
                </c:pt>
                <c:pt idx="20">
                  <c:v>79.391999999999996</c:v>
                </c:pt>
                <c:pt idx="21">
                  <c:v>81.570999999999998</c:v>
                </c:pt>
                <c:pt idx="22">
                  <c:v>78.960999999999999</c:v>
                </c:pt>
                <c:pt idx="23">
                  <c:v>79.816999999999993</c:v>
                </c:pt>
                <c:pt idx="24">
                  <c:v>80.793999999999997</c:v>
                </c:pt>
                <c:pt idx="25">
                  <c:v>83.123999999999995</c:v>
                </c:pt>
                <c:pt idx="26">
                  <c:v>78.492000000000004</c:v>
                </c:pt>
                <c:pt idx="27">
                  <c:v>68.95</c:v>
                </c:pt>
                <c:pt idx="28">
                  <c:v>54.206000000000003</c:v>
                </c:pt>
                <c:pt idx="29">
                  <c:v>48.384999999999998</c:v>
                </c:pt>
                <c:pt idx="30">
                  <c:v>43.661999999999999</c:v>
                </c:pt>
                <c:pt idx="31">
                  <c:v>46.14</c:v>
                </c:pt>
                <c:pt idx="32">
                  <c:v>45.664000000000001</c:v>
                </c:pt>
                <c:pt idx="33">
                  <c:v>51.302</c:v>
                </c:pt>
                <c:pt idx="34">
                  <c:v>58.399000000000001</c:v>
                </c:pt>
                <c:pt idx="35">
                  <c:v>64.149000000000001</c:v>
                </c:pt>
                <c:pt idx="36">
                  <c:v>67.231999999999999</c:v>
                </c:pt>
                <c:pt idx="37">
                  <c:v>68.061999999999998</c:v>
                </c:pt>
                <c:pt idx="38">
                  <c:v>69.165000000000006</c:v>
                </c:pt>
                <c:pt idx="39">
                  <c:v>77.620999999999995</c:v>
                </c:pt>
                <c:pt idx="40">
                  <c:v>72.427999999999997</c:v>
                </c:pt>
                <c:pt idx="41">
                  <c:v>66.007999999999996</c:v>
                </c:pt>
                <c:pt idx="42">
                  <c:v>58.572000000000003</c:v>
                </c:pt>
                <c:pt idx="43">
                  <c:v>33.128999999999998</c:v>
                </c:pt>
                <c:pt idx="44">
                  <c:v>28.213000000000001</c:v>
                </c:pt>
                <c:pt idx="45">
                  <c:v>23.902000000000001</c:v>
                </c:pt>
                <c:pt idx="46">
                  <c:v>17.305</c:v>
                </c:pt>
                <c:pt idx="47">
                  <c:v>14.955</c:v>
                </c:pt>
                <c:pt idx="48">
                  <c:v>17.195</c:v>
                </c:pt>
                <c:pt idx="49">
                  <c:v>12.327999999999999</c:v>
                </c:pt>
                <c:pt idx="50">
                  <c:v>18.114000000000001</c:v>
                </c:pt>
                <c:pt idx="51">
                  <c:v>16.594000000000001</c:v>
                </c:pt>
                <c:pt idx="52">
                  <c:v>14.840999999999999</c:v>
                </c:pt>
                <c:pt idx="53">
                  <c:v>17.829000000000001</c:v>
                </c:pt>
                <c:pt idx="54">
                  <c:v>21.693000000000001</c:v>
                </c:pt>
                <c:pt idx="55">
                  <c:v>25.387</c:v>
                </c:pt>
                <c:pt idx="56">
                  <c:v>30.991</c:v>
                </c:pt>
                <c:pt idx="57">
                  <c:v>27.927</c:v>
                </c:pt>
                <c:pt idx="58">
                  <c:v>25.524999999999999</c:v>
                </c:pt>
                <c:pt idx="59">
                  <c:v>24.15</c:v>
                </c:pt>
                <c:pt idx="60">
                  <c:v>19.353000000000002</c:v>
                </c:pt>
                <c:pt idx="61">
                  <c:v>16.196999999999999</c:v>
                </c:pt>
                <c:pt idx="62">
                  <c:v>24.370999999999999</c:v>
                </c:pt>
                <c:pt idx="63">
                  <c:v>21.477</c:v>
                </c:pt>
                <c:pt idx="64">
                  <c:v>20.428000000000001</c:v>
                </c:pt>
                <c:pt idx="65">
                  <c:v>27.324000000000002</c:v>
                </c:pt>
                <c:pt idx="66">
                  <c:v>33.823</c:v>
                </c:pt>
                <c:pt idx="67">
                  <c:v>33.439</c:v>
                </c:pt>
                <c:pt idx="68">
                  <c:v>36.426000000000002</c:v>
                </c:pt>
                <c:pt idx="69">
                  <c:v>48.639000000000003</c:v>
                </c:pt>
                <c:pt idx="70">
                  <c:v>65.997</c:v>
                </c:pt>
                <c:pt idx="71">
                  <c:v>63.279000000000003</c:v>
                </c:pt>
                <c:pt idx="72">
                  <c:v>59.524999999999999</c:v>
                </c:pt>
                <c:pt idx="73">
                  <c:v>61.237000000000002</c:v>
                </c:pt>
                <c:pt idx="74">
                  <c:v>65.308999999999997</c:v>
                </c:pt>
                <c:pt idx="75">
                  <c:v>59.415999999999997</c:v>
                </c:pt>
                <c:pt idx="76">
                  <c:v>55.378</c:v>
                </c:pt>
                <c:pt idx="77">
                  <c:v>56.649000000000001</c:v>
                </c:pt>
                <c:pt idx="78">
                  <c:v>59.344000000000001</c:v>
                </c:pt>
                <c:pt idx="79">
                  <c:v>61.036999999999999</c:v>
                </c:pt>
                <c:pt idx="80">
                  <c:v>64.025000000000006</c:v>
                </c:pt>
                <c:pt idx="81">
                  <c:v>65.281999999999996</c:v>
                </c:pt>
                <c:pt idx="82">
                  <c:v>70.619</c:v>
                </c:pt>
                <c:pt idx="83">
                  <c:v>80.111999999999995</c:v>
                </c:pt>
                <c:pt idx="84">
                  <c:v>92.597999999999999</c:v>
                </c:pt>
                <c:pt idx="85">
                  <c:v>114.16800000000001</c:v>
                </c:pt>
                <c:pt idx="86">
                  <c:v>130.06800000000001</c:v>
                </c:pt>
                <c:pt idx="87">
                  <c:v>140.84</c:v>
                </c:pt>
                <c:pt idx="88">
                  <c:v>143.26400000000001</c:v>
                </c:pt>
                <c:pt idx="89">
                  <c:v>147.72</c:v>
                </c:pt>
                <c:pt idx="90">
                  <c:v>155.41300000000001</c:v>
                </c:pt>
                <c:pt idx="91">
                  <c:v>165.041</c:v>
                </c:pt>
                <c:pt idx="92">
                  <c:v>177.34800000000001</c:v>
                </c:pt>
                <c:pt idx="93">
                  <c:v>186.97</c:v>
                </c:pt>
                <c:pt idx="94">
                  <c:v>189.73099999999999</c:v>
                </c:pt>
                <c:pt idx="95">
                  <c:v>191.572</c:v>
                </c:pt>
                <c:pt idx="96">
                  <c:v>200.52099999999999</c:v>
                </c:pt>
                <c:pt idx="97">
                  <c:v>208.994</c:v>
                </c:pt>
                <c:pt idx="98">
                  <c:v>212.215</c:v>
                </c:pt>
                <c:pt idx="99">
                  <c:v>225.65700000000001</c:v>
                </c:pt>
                <c:pt idx="100">
                  <c:v>209.89</c:v>
                </c:pt>
                <c:pt idx="101">
                  <c:v>203.19200000000001</c:v>
                </c:pt>
                <c:pt idx="102">
                  <c:v>186.886</c:v>
                </c:pt>
                <c:pt idx="103">
                  <c:v>172.874</c:v>
                </c:pt>
                <c:pt idx="104">
                  <c:v>157.596</c:v>
                </c:pt>
                <c:pt idx="105">
                  <c:v>142.822</c:v>
                </c:pt>
                <c:pt idx="106">
                  <c:v>124.489</c:v>
                </c:pt>
                <c:pt idx="107">
                  <c:v>99.867999999999995</c:v>
                </c:pt>
                <c:pt idx="108">
                  <c:v>77.991</c:v>
                </c:pt>
                <c:pt idx="109">
                  <c:v>52.28</c:v>
                </c:pt>
                <c:pt idx="110">
                  <c:v>39.518999999999998</c:v>
                </c:pt>
                <c:pt idx="111">
                  <c:v>31.116</c:v>
                </c:pt>
                <c:pt idx="112">
                  <c:v>28.7</c:v>
                </c:pt>
                <c:pt idx="113">
                  <c:v>30.314</c:v>
                </c:pt>
                <c:pt idx="114">
                  <c:v>35.926000000000002</c:v>
                </c:pt>
                <c:pt idx="115">
                  <c:v>39.761000000000003</c:v>
                </c:pt>
                <c:pt idx="116">
                  <c:v>36.031999999999996</c:v>
                </c:pt>
                <c:pt idx="117">
                  <c:v>32.917000000000002</c:v>
                </c:pt>
                <c:pt idx="118">
                  <c:v>36.375</c:v>
                </c:pt>
                <c:pt idx="119">
                  <c:v>34.064999999999998</c:v>
                </c:pt>
                <c:pt idx="120">
                  <c:v>28.498999999999999</c:v>
                </c:pt>
                <c:pt idx="121">
                  <c:v>26.257000000000001</c:v>
                </c:pt>
                <c:pt idx="122">
                  <c:v>29.259</c:v>
                </c:pt>
                <c:pt idx="123">
                  <c:v>38.344999999999999</c:v>
                </c:pt>
                <c:pt idx="124">
                  <c:v>54.889000000000003</c:v>
                </c:pt>
                <c:pt idx="125">
                  <c:v>72.912999999999997</c:v>
                </c:pt>
                <c:pt idx="126">
                  <c:v>80.784000000000006</c:v>
                </c:pt>
                <c:pt idx="127">
                  <c:v>77.495999999999995</c:v>
                </c:pt>
                <c:pt idx="128">
                  <c:v>72.432000000000002</c:v>
                </c:pt>
                <c:pt idx="129">
                  <c:v>72.525000000000006</c:v>
                </c:pt>
                <c:pt idx="130">
                  <c:v>74.019000000000005</c:v>
                </c:pt>
                <c:pt idx="131">
                  <c:v>70.397000000000006</c:v>
                </c:pt>
                <c:pt idx="132">
                  <c:v>67.347999999999999</c:v>
                </c:pt>
                <c:pt idx="133">
                  <c:v>63.1</c:v>
                </c:pt>
                <c:pt idx="134">
                  <c:v>64.805000000000007</c:v>
                </c:pt>
                <c:pt idx="135">
                  <c:v>60.36</c:v>
                </c:pt>
                <c:pt idx="136">
                  <c:v>55.231999999999999</c:v>
                </c:pt>
                <c:pt idx="137">
                  <c:v>45.098999999999997</c:v>
                </c:pt>
                <c:pt idx="138">
                  <c:v>41.625999999999998</c:v>
                </c:pt>
                <c:pt idx="139">
                  <c:v>46.094999999999999</c:v>
                </c:pt>
                <c:pt idx="140">
                  <c:v>51.225999999999999</c:v>
                </c:pt>
                <c:pt idx="141">
                  <c:v>51.923000000000002</c:v>
                </c:pt>
                <c:pt idx="142">
                  <c:v>53.225000000000001</c:v>
                </c:pt>
                <c:pt idx="143">
                  <c:v>63.201000000000001</c:v>
                </c:pt>
                <c:pt idx="144">
                  <c:v>73.542000000000002</c:v>
                </c:pt>
                <c:pt idx="145">
                  <c:v>64.307000000000002</c:v>
                </c:pt>
                <c:pt idx="146">
                  <c:v>67.796999999999997</c:v>
                </c:pt>
                <c:pt idx="147">
                  <c:v>76.215999999999994</c:v>
                </c:pt>
                <c:pt idx="148">
                  <c:v>72.259</c:v>
                </c:pt>
                <c:pt idx="149">
                  <c:v>67.444999999999993</c:v>
                </c:pt>
                <c:pt idx="150">
                  <c:v>55.238999999999997</c:v>
                </c:pt>
                <c:pt idx="151">
                  <c:v>46.335999999999999</c:v>
                </c:pt>
                <c:pt idx="152">
                  <c:v>40.761000000000003</c:v>
                </c:pt>
                <c:pt idx="153">
                  <c:v>33.54</c:v>
                </c:pt>
                <c:pt idx="154">
                  <c:v>33.427</c:v>
                </c:pt>
                <c:pt idx="155">
                  <c:v>31.834</c:v>
                </c:pt>
                <c:pt idx="156">
                  <c:v>25.893999999999998</c:v>
                </c:pt>
                <c:pt idx="157">
                  <c:v>15.487</c:v>
                </c:pt>
                <c:pt idx="158">
                  <c:v>15.007999999999999</c:v>
                </c:pt>
                <c:pt idx="159">
                  <c:v>25.081</c:v>
                </c:pt>
                <c:pt idx="160">
                  <c:v>25.131</c:v>
                </c:pt>
                <c:pt idx="161">
                  <c:v>30.78</c:v>
                </c:pt>
                <c:pt idx="162">
                  <c:v>39.426000000000002</c:v>
                </c:pt>
                <c:pt idx="163">
                  <c:v>29.396000000000001</c:v>
                </c:pt>
                <c:pt idx="164">
                  <c:v>22.986999999999998</c:v>
                </c:pt>
                <c:pt idx="165">
                  <c:v>19.885999999999999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CB-4728-83F3-E3CAF3FDE950}"/>
            </c:ext>
          </c:extLst>
        </c:ser>
        <c:ser>
          <c:idx val="3"/>
          <c:order val="3"/>
          <c:tx>
            <c:strRef>
              <c:f>'Inventarios de Cobre'!$E$3</c:f>
              <c:strCache>
                <c:ptCount val="1"/>
                <c:pt idx="0">
                  <c:v>SHFE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cat>
            <c:strRef>
              <c:f>'Inventarios de Cobre'!$A$4:$A$169</c:f>
              <c:strCache>
                <c:ptCount val="166"/>
                <c:pt idx="0">
                  <c:v>2010</c:v>
                </c:pt>
                <c:pt idx="1">
                  <c:v>2010</c:v>
                </c:pt>
                <c:pt idx="2">
                  <c:v>2010</c:v>
                </c:pt>
                <c:pt idx="3">
                  <c:v>2010</c:v>
                </c:pt>
                <c:pt idx="4">
                  <c:v>2010</c:v>
                </c:pt>
                <c:pt idx="5">
                  <c:v>2010</c:v>
                </c:pt>
                <c:pt idx="6">
                  <c:v>2010</c:v>
                </c:pt>
                <c:pt idx="7">
                  <c:v>2010</c:v>
                </c:pt>
                <c:pt idx="8">
                  <c:v>2010</c:v>
                </c:pt>
                <c:pt idx="9">
                  <c:v>2010</c:v>
                </c:pt>
                <c:pt idx="10">
                  <c:v>2010</c:v>
                </c:pt>
                <c:pt idx="11">
                  <c:v>2010</c:v>
                </c:pt>
                <c:pt idx="12">
                  <c:v>2011</c:v>
                </c:pt>
                <c:pt idx="13">
                  <c:v>2011</c:v>
                </c:pt>
                <c:pt idx="14">
                  <c:v>2011</c:v>
                </c:pt>
                <c:pt idx="15">
                  <c:v>2011</c:v>
                </c:pt>
                <c:pt idx="16">
                  <c:v>2011</c:v>
                </c:pt>
                <c:pt idx="17">
                  <c:v>2011</c:v>
                </c:pt>
                <c:pt idx="18">
                  <c:v>2011</c:v>
                </c:pt>
                <c:pt idx="19">
                  <c:v>2011</c:v>
                </c:pt>
                <c:pt idx="20">
                  <c:v>2011</c:v>
                </c:pt>
                <c:pt idx="21">
                  <c:v>2011</c:v>
                </c:pt>
                <c:pt idx="22">
                  <c:v>2011</c:v>
                </c:pt>
                <c:pt idx="23">
                  <c:v>2011</c:v>
                </c:pt>
                <c:pt idx="24">
                  <c:v>2012</c:v>
                </c:pt>
                <c:pt idx="25">
                  <c:v>2012</c:v>
                </c:pt>
                <c:pt idx="26">
                  <c:v>2012</c:v>
                </c:pt>
                <c:pt idx="27">
                  <c:v>2012</c:v>
                </c:pt>
                <c:pt idx="28">
                  <c:v>2012</c:v>
                </c:pt>
                <c:pt idx="29">
                  <c:v>2012</c:v>
                </c:pt>
                <c:pt idx="30">
                  <c:v>2012</c:v>
                </c:pt>
                <c:pt idx="31">
                  <c:v>2012</c:v>
                </c:pt>
                <c:pt idx="32">
                  <c:v>2012</c:v>
                </c:pt>
                <c:pt idx="33">
                  <c:v>2012</c:v>
                </c:pt>
                <c:pt idx="34">
                  <c:v>2012</c:v>
                </c:pt>
                <c:pt idx="35">
                  <c:v>2012</c:v>
                </c:pt>
                <c:pt idx="36">
                  <c:v>2013</c:v>
                </c:pt>
                <c:pt idx="37">
                  <c:v>2013</c:v>
                </c:pt>
                <c:pt idx="38">
                  <c:v>2013</c:v>
                </c:pt>
                <c:pt idx="39">
                  <c:v>2013</c:v>
                </c:pt>
                <c:pt idx="40">
                  <c:v>2013</c:v>
                </c:pt>
                <c:pt idx="41">
                  <c:v>2013</c:v>
                </c:pt>
                <c:pt idx="42">
                  <c:v>2013</c:v>
                </c:pt>
                <c:pt idx="43">
                  <c:v>2013</c:v>
                </c:pt>
                <c:pt idx="44">
                  <c:v>2013</c:v>
                </c:pt>
                <c:pt idx="45">
                  <c:v>2013</c:v>
                </c:pt>
                <c:pt idx="46">
                  <c:v>2013</c:v>
                </c:pt>
                <c:pt idx="47">
                  <c:v>2013</c:v>
                </c:pt>
                <c:pt idx="48">
                  <c:v>2014</c:v>
                </c:pt>
                <c:pt idx="49">
                  <c:v>2014</c:v>
                </c:pt>
                <c:pt idx="50">
                  <c:v>2014</c:v>
                </c:pt>
                <c:pt idx="51">
                  <c:v>2014</c:v>
                </c:pt>
                <c:pt idx="52">
                  <c:v>2014</c:v>
                </c:pt>
                <c:pt idx="53">
                  <c:v>2014</c:v>
                </c:pt>
                <c:pt idx="54">
                  <c:v>2014</c:v>
                </c:pt>
                <c:pt idx="55">
                  <c:v>2014</c:v>
                </c:pt>
                <c:pt idx="56">
                  <c:v>2014</c:v>
                </c:pt>
                <c:pt idx="57">
                  <c:v>2014</c:v>
                </c:pt>
                <c:pt idx="58">
                  <c:v>2014</c:v>
                </c:pt>
                <c:pt idx="59">
                  <c:v>2014</c:v>
                </c:pt>
                <c:pt idx="60">
                  <c:v>2015</c:v>
                </c:pt>
                <c:pt idx="61">
                  <c:v>2015</c:v>
                </c:pt>
                <c:pt idx="62">
                  <c:v>2015</c:v>
                </c:pt>
                <c:pt idx="63">
                  <c:v>2015</c:v>
                </c:pt>
                <c:pt idx="64">
                  <c:v>2015</c:v>
                </c:pt>
                <c:pt idx="65">
                  <c:v>2015</c:v>
                </c:pt>
                <c:pt idx="66">
                  <c:v>2015</c:v>
                </c:pt>
                <c:pt idx="67">
                  <c:v>2015</c:v>
                </c:pt>
                <c:pt idx="68">
                  <c:v>2015</c:v>
                </c:pt>
                <c:pt idx="69">
                  <c:v>2015</c:v>
                </c:pt>
                <c:pt idx="70">
                  <c:v>2015</c:v>
                </c:pt>
                <c:pt idx="71">
                  <c:v>2015</c:v>
                </c:pt>
                <c:pt idx="72">
                  <c:v>2016</c:v>
                </c:pt>
                <c:pt idx="73">
                  <c:v>2016</c:v>
                </c:pt>
                <c:pt idx="74">
                  <c:v>2016</c:v>
                </c:pt>
                <c:pt idx="75">
                  <c:v>2016</c:v>
                </c:pt>
                <c:pt idx="76">
                  <c:v>2016</c:v>
                </c:pt>
                <c:pt idx="77">
                  <c:v>2016</c:v>
                </c:pt>
                <c:pt idx="78">
                  <c:v>2016</c:v>
                </c:pt>
                <c:pt idx="79">
                  <c:v>2016</c:v>
                </c:pt>
                <c:pt idx="80">
                  <c:v>2016</c:v>
                </c:pt>
                <c:pt idx="81">
                  <c:v>2016</c:v>
                </c:pt>
                <c:pt idx="82">
                  <c:v>2016</c:v>
                </c:pt>
                <c:pt idx="83">
                  <c:v>2016</c:v>
                </c:pt>
                <c:pt idx="84">
                  <c:v>2017</c:v>
                </c:pt>
                <c:pt idx="85">
                  <c:v>2017</c:v>
                </c:pt>
                <c:pt idx="86">
                  <c:v>2017</c:v>
                </c:pt>
                <c:pt idx="87">
                  <c:v>2017</c:v>
                </c:pt>
                <c:pt idx="88">
                  <c:v>2017</c:v>
                </c:pt>
                <c:pt idx="89">
                  <c:v>2017</c:v>
                </c:pt>
                <c:pt idx="90">
                  <c:v>2017</c:v>
                </c:pt>
                <c:pt idx="91">
                  <c:v>2017</c:v>
                </c:pt>
                <c:pt idx="92">
                  <c:v>2017</c:v>
                </c:pt>
                <c:pt idx="93">
                  <c:v>2017</c:v>
                </c:pt>
                <c:pt idx="94">
                  <c:v>2017</c:v>
                </c:pt>
                <c:pt idx="95">
                  <c:v>2017</c:v>
                </c:pt>
                <c:pt idx="96">
                  <c:v>2018</c:v>
                </c:pt>
                <c:pt idx="97">
                  <c:v>2018</c:v>
                </c:pt>
                <c:pt idx="98">
                  <c:v>2018</c:v>
                </c:pt>
                <c:pt idx="99">
                  <c:v>2018</c:v>
                </c:pt>
                <c:pt idx="100">
                  <c:v>2018</c:v>
                </c:pt>
                <c:pt idx="101">
                  <c:v>2018</c:v>
                </c:pt>
                <c:pt idx="102">
                  <c:v>2018</c:v>
                </c:pt>
                <c:pt idx="103">
                  <c:v>2018</c:v>
                </c:pt>
                <c:pt idx="104">
                  <c:v>2018</c:v>
                </c:pt>
                <c:pt idx="105">
                  <c:v>2018</c:v>
                </c:pt>
                <c:pt idx="106">
                  <c:v>2018</c:v>
                </c:pt>
                <c:pt idx="107">
                  <c:v>2018</c:v>
                </c:pt>
                <c:pt idx="108">
                  <c:v>2019</c:v>
                </c:pt>
                <c:pt idx="109">
                  <c:v>2019</c:v>
                </c:pt>
                <c:pt idx="110">
                  <c:v>2019</c:v>
                </c:pt>
                <c:pt idx="111">
                  <c:v>2019</c:v>
                </c:pt>
                <c:pt idx="112">
                  <c:v>2019</c:v>
                </c:pt>
                <c:pt idx="113">
                  <c:v>2019</c:v>
                </c:pt>
                <c:pt idx="114">
                  <c:v>2019</c:v>
                </c:pt>
                <c:pt idx="115">
                  <c:v>2019</c:v>
                </c:pt>
                <c:pt idx="116">
                  <c:v>2019</c:v>
                </c:pt>
                <c:pt idx="117">
                  <c:v>2019</c:v>
                </c:pt>
                <c:pt idx="118">
                  <c:v>2019</c:v>
                </c:pt>
                <c:pt idx="119">
                  <c:v>2019</c:v>
                </c:pt>
                <c:pt idx="120">
                  <c:v>2020</c:v>
                </c:pt>
                <c:pt idx="121">
                  <c:v>2020</c:v>
                </c:pt>
                <c:pt idx="122">
                  <c:v>2020</c:v>
                </c:pt>
                <c:pt idx="123">
                  <c:v>2020</c:v>
                </c:pt>
                <c:pt idx="124">
                  <c:v>2020</c:v>
                </c:pt>
                <c:pt idx="125">
                  <c:v>2020</c:v>
                </c:pt>
                <c:pt idx="126">
                  <c:v>2020</c:v>
                </c:pt>
                <c:pt idx="127">
                  <c:v>2020</c:v>
                </c:pt>
                <c:pt idx="128">
                  <c:v>2020</c:v>
                </c:pt>
                <c:pt idx="129">
                  <c:v>2020</c:v>
                </c:pt>
                <c:pt idx="130">
                  <c:v>2020</c:v>
                </c:pt>
                <c:pt idx="131">
                  <c:v>2020</c:v>
                </c:pt>
                <c:pt idx="132">
                  <c:v>2021</c:v>
                </c:pt>
                <c:pt idx="133">
                  <c:v>2021</c:v>
                </c:pt>
                <c:pt idx="134">
                  <c:v>2021</c:v>
                </c:pt>
                <c:pt idx="135">
                  <c:v>2021</c:v>
                </c:pt>
                <c:pt idx="136">
                  <c:v>2021</c:v>
                </c:pt>
                <c:pt idx="137">
                  <c:v>2021</c:v>
                </c:pt>
                <c:pt idx="138">
                  <c:v>2021</c:v>
                </c:pt>
                <c:pt idx="139">
                  <c:v>2021</c:v>
                </c:pt>
                <c:pt idx="140">
                  <c:v>2021</c:v>
                </c:pt>
                <c:pt idx="141">
                  <c:v>2021</c:v>
                </c:pt>
                <c:pt idx="142">
                  <c:v>2021</c:v>
                </c:pt>
                <c:pt idx="143">
                  <c:v>2021</c:v>
                </c:pt>
                <c:pt idx="144">
                  <c:v>2022</c:v>
                </c:pt>
                <c:pt idx="145">
                  <c:v>2022</c:v>
                </c:pt>
                <c:pt idx="146">
                  <c:v>2022</c:v>
                </c:pt>
                <c:pt idx="147">
                  <c:v>2022</c:v>
                </c:pt>
                <c:pt idx="148">
                  <c:v>2022</c:v>
                </c:pt>
                <c:pt idx="149">
                  <c:v>2022</c:v>
                </c:pt>
                <c:pt idx="150">
                  <c:v>2022</c:v>
                </c:pt>
                <c:pt idx="151">
                  <c:v>2022</c:v>
                </c:pt>
                <c:pt idx="152">
                  <c:v>2022</c:v>
                </c:pt>
                <c:pt idx="153">
                  <c:v>2022</c:v>
                </c:pt>
                <c:pt idx="154">
                  <c:v>2022</c:v>
                </c:pt>
                <c:pt idx="155">
                  <c:v>2022</c:v>
                </c:pt>
                <c:pt idx="156">
                  <c:v>2023</c:v>
                </c:pt>
                <c:pt idx="157">
                  <c:v>2023</c:v>
                </c:pt>
                <c:pt idx="158">
                  <c:v>2023</c:v>
                </c:pt>
                <c:pt idx="159">
                  <c:v>2023</c:v>
                </c:pt>
                <c:pt idx="160">
                  <c:v>2023</c:v>
                </c:pt>
                <c:pt idx="161">
                  <c:v>2023</c:v>
                </c:pt>
                <c:pt idx="162">
                  <c:v>2023</c:v>
                </c:pt>
                <c:pt idx="163">
                  <c:v>2023</c:v>
                </c:pt>
                <c:pt idx="164">
                  <c:v>2023</c:v>
                </c:pt>
                <c:pt idx="165">
                  <c:v>2023</c:v>
                </c:pt>
              </c:strCache>
            </c:strRef>
          </c:cat>
          <c:val>
            <c:numRef>
              <c:f>'Inventarios de Cobre'!$E$4:$E$169</c:f>
              <c:numCache>
                <c:formatCode>#,##0</c:formatCode>
                <c:ptCount val="166"/>
                <c:pt idx="0">
                  <c:v>101.21</c:v>
                </c:pt>
                <c:pt idx="1">
                  <c:v>149.47800000000001</c:v>
                </c:pt>
                <c:pt idx="2">
                  <c:v>155.465</c:v>
                </c:pt>
                <c:pt idx="3">
                  <c:v>189.441</c:v>
                </c:pt>
                <c:pt idx="4">
                  <c:v>157.69800000000001</c:v>
                </c:pt>
                <c:pt idx="5">
                  <c:v>123.93899999999999</c:v>
                </c:pt>
                <c:pt idx="6">
                  <c:v>104.50700000000001</c:v>
                </c:pt>
                <c:pt idx="7">
                  <c:v>110.58199999999999</c:v>
                </c:pt>
                <c:pt idx="8">
                  <c:v>87.447000000000003</c:v>
                </c:pt>
                <c:pt idx="9">
                  <c:v>106.09099999999999</c:v>
                </c:pt>
                <c:pt idx="10">
                  <c:v>122.61199999999999</c:v>
                </c:pt>
                <c:pt idx="11">
                  <c:v>131.89099999999999</c:v>
                </c:pt>
                <c:pt idx="12">
                  <c:v>129.25</c:v>
                </c:pt>
                <c:pt idx="13">
                  <c:v>158.101</c:v>
                </c:pt>
                <c:pt idx="14">
                  <c:v>161.916</c:v>
                </c:pt>
                <c:pt idx="15">
                  <c:v>128.268</c:v>
                </c:pt>
                <c:pt idx="16">
                  <c:v>82.308999999999997</c:v>
                </c:pt>
                <c:pt idx="17">
                  <c:v>90.088999999999999</c:v>
                </c:pt>
                <c:pt idx="18">
                  <c:v>117.06699999999999</c:v>
                </c:pt>
                <c:pt idx="19">
                  <c:v>102.258</c:v>
                </c:pt>
                <c:pt idx="20">
                  <c:v>97.911000000000001</c:v>
                </c:pt>
                <c:pt idx="21">
                  <c:v>73.768000000000001</c:v>
                </c:pt>
                <c:pt idx="22">
                  <c:v>65.204999999999998</c:v>
                </c:pt>
                <c:pt idx="23">
                  <c:v>93.218999999999994</c:v>
                </c:pt>
                <c:pt idx="24">
                  <c:v>131.64500000000001</c:v>
                </c:pt>
                <c:pt idx="25">
                  <c:v>216.08600000000001</c:v>
                </c:pt>
                <c:pt idx="26">
                  <c:v>218.81399999999999</c:v>
                </c:pt>
                <c:pt idx="27">
                  <c:v>204.762</c:v>
                </c:pt>
                <c:pt idx="28">
                  <c:v>147.04400000000001</c:v>
                </c:pt>
                <c:pt idx="29">
                  <c:v>139.44200000000001</c:v>
                </c:pt>
                <c:pt idx="30">
                  <c:v>156.51</c:v>
                </c:pt>
                <c:pt idx="31">
                  <c:v>158.065</c:v>
                </c:pt>
                <c:pt idx="32">
                  <c:v>162.547</c:v>
                </c:pt>
                <c:pt idx="33">
                  <c:v>192.761</c:v>
                </c:pt>
                <c:pt idx="34">
                  <c:v>197.08799999999999</c:v>
                </c:pt>
                <c:pt idx="35">
                  <c:v>204.773</c:v>
                </c:pt>
                <c:pt idx="36">
                  <c:v>197.09100000000001</c:v>
                </c:pt>
                <c:pt idx="37">
                  <c:v>226.20099999999999</c:v>
                </c:pt>
                <c:pt idx="38">
                  <c:v>247.59100000000001</c:v>
                </c:pt>
                <c:pt idx="39">
                  <c:v>217.18</c:v>
                </c:pt>
                <c:pt idx="40">
                  <c:v>179.31700000000001</c:v>
                </c:pt>
                <c:pt idx="41">
                  <c:v>182.49299999999999</c:v>
                </c:pt>
                <c:pt idx="42">
                  <c:v>161.56399999999999</c:v>
                </c:pt>
                <c:pt idx="43">
                  <c:v>156.56800000000001</c:v>
                </c:pt>
                <c:pt idx="44">
                  <c:v>150.994</c:v>
                </c:pt>
                <c:pt idx="45">
                  <c:v>178.34299999999999</c:v>
                </c:pt>
                <c:pt idx="46">
                  <c:v>148.66999999999999</c:v>
                </c:pt>
                <c:pt idx="47">
                  <c:v>125.849</c:v>
                </c:pt>
                <c:pt idx="48">
                  <c:v>148.58099999999999</c:v>
                </c:pt>
                <c:pt idx="49">
                  <c:v>198.286</c:v>
                </c:pt>
                <c:pt idx="50">
                  <c:v>193.72499999999999</c:v>
                </c:pt>
                <c:pt idx="51">
                  <c:v>105.15600000000001</c:v>
                </c:pt>
                <c:pt idx="52">
                  <c:v>91.947000000000003</c:v>
                </c:pt>
                <c:pt idx="53">
                  <c:v>78.974999999999994</c:v>
                </c:pt>
                <c:pt idx="54">
                  <c:v>108.393</c:v>
                </c:pt>
                <c:pt idx="55">
                  <c:v>79.778000000000006</c:v>
                </c:pt>
                <c:pt idx="56">
                  <c:v>81.554000000000002</c:v>
                </c:pt>
                <c:pt idx="57">
                  <c:v>95.823999999999998</c:v>
                </c:pt>
                <c:pt idx="58">
                  <c:v>88.278000000000006</c:v>
                </c:pt>
                <c:pt idx="59">
                  <c:v>105.52200000000001</c:v>
                </c:pt>
                <c:pt idx="60">
                  <c:v>137.042</c:v>
                </c:pt>
                <c:pt idx="61">
                  <c:v>205.14599999999999</c:v>
                </c:pt>
                <c:pt idx="62">
                  <c:v>243.59200000000001</c:v>
                </c:pt>
                <c:pt idx="63">
                  <c:v>188.16499999999999</c:v>
                </c:pt>
                <c:pt idx="64">
                  <c:v>156.053</c:v>
                </c:pt>
                <c:pt idx="65">
                  <c:v>112.92100000000001</c:v>
                </c:pt>
                <c:pt idx="66">
                  <c:v>103.117</c:v>
                </c:pt>
                <c:pt idx="67">
                  <c:v>123.223</c:v>
                </c:pt>
                <c:pt idx="68">
                  <c:v>150.37100000000001</c:v>
                </c:pt>
                <c:pt idx="69">
                  <c:v>180.15700000000001</c:v>
                </c:pt>
                <c:pt idx="70">
                  <c:v>187.15199999999999</c:v>
                </c:pt>
                <c:pt idx="71">
                  <c:v>177.85400000000001</c:v>
                </c:pt>
                <c:pt idx="72">
                  <c:v>211.965</c:v>
                </c:pt>
                <c:pt idx="73">
                  <c:v>276.02300000000002</c:v>
                </c:pt>
                <c:pt idx="74">
                  <c:v>368.72500000000002</c:v>
                </c:pt>
                <c:pt idx="75">
                  <c:v>311.89400000000001</c:v>
                </c:pt>
                <c:pt idx="76">
                  <c:v>221.21199999999999</c:v>
                </c:pt>
                <c:pt idx="77">
                  <c:v>155.23500000000001</c:v>
                </c:pt>
                <c:pt idx="78">
                  <c:v>165.46799999999999</c:v>
                </c:pt>
                <c:pt idx="79">
                  <c:v>165.803</c:v>
                </c:pt>
                <c:pt idx="80">
                  <c:v>107.05800000000001</c:v>
                </c:pt>
                <c:pt idx="81">
                  <c:v>102.548</c:v>
                </c:pt>
                <c:pt idx="82">
                  <c:v>144.06299999999999</c:v>
                </c:pt>
                <c:pt idx="83">
                  <c:v>146.59800000000001</c:v>
                </c:pt>
                <c:pt idx="84">
                  <c:v>212.92500000000001</c:v>
                </c:pt>
                <c:pt idx="85">
                  <c:v>289.899</c:v>
                </c:pt>
                <c:pt idx="86">
                  <c:v>307.37599999999998</c:v>
                </c:pt>
                <c:pt idx="87">
                  <c:v>229.36099999999999</c:v>
                </c:pt>
                <c:pt idx="88">
                  <c:v>198.58500000000001</c:v>
                </c:pt>
                <c:pt idx="89">
                  <c:v>176.62</c:v>
                </c:pt>
                <c:pt idx="90">
                  <c:v>178.78299999999999</c:v>
                </c:pt>
                <c:pt idx="91">
                  <c:v>183.58199999999999</c:v>
                </c:pt>
                <c:pt idx="92">
                  <c:v>103.151</c:v>
                </c:pt>
                <c:pt idx="93">
                  <c:v>107.892</c:v>
                </c:pt>
                <c:pt idx="94">
                  <c:v>168.98699999999999</c:v>
                </c:pt>
                <c:pt idx="95">
                  <c:v>150.489</c:v>
                </c:pt>
                <c:pt idx="96">
                  <c:v>164.20599999999999</c:v>
                </c:pt>
                <c:pt idx="97">
                  <c:v>218.53200000000001</c:v>
                </c:pt>
                <c:pt idx="98">
                  <c:v>306.21100000000001</c:v>
                </c:pt>
                <c:pt idx="99">
                  <c:v>249.732</c:v>
                </c:pt>
                <c:pt idx="100">
                  <c:v>272.25400000000002</c:v>
                </c:pt>
                <c:pt idx="101">
                  <c:v>263.96800000000002</c:v>
                </c:pt>
                <c:pt idx="102">
                  <c:v>197.06800000000001</c:v>
                </c:pt>
                <c:pt idx="103">
                  <c:v>138.001</c:v>
                </c:pt>
                <c:pt idx="104">
                  <c:v>111.995</c:v>
                </c:pt>
                <c:pt idx="105">
                  <c:v>148.94300000000001</c:v>
                </c:pt>
                <c:pt idx="106">
                  <c:v>131.042</c:v>
                </c:pt>
                <c:pt idx="107">
                  <c:v>118.68600000000001</c:v>
                </c:pt>
                <c:pt idx="108">
                  <c:v>142.727</c:v>
                </c:pt>
                <c:pt idx="109">
                  <c:v>227.04900000000001</c:v>
                </c:pt>
                <c:pt idx="110">
                  <c:v>261.41199999999998</c:v>
                </c:pt>
                <c:pt idx="111">
                  <c:v>211.63</c:v>
                </c:pt>
                <c:pt idx="112">
                  <c:v>165.43899999999999</c:v>
                </c:pt>
                <c:pt idx="113">
                  <c:v>146.01900000000001</c:v>
                </c:pt>
                <c:pt idx="114">
                  <c:v>149.18899999999999</c:v>
                </c:pt>
                <c:pt idx="115">
                  <c:v>143.876</c:v>
                </c:pt>
                <c:pt idx="116">
                  <c:v>118.108</c:v>
                </c:pt>
                <c:pt idx="117">
                  <c:v>149.911</c:v>
                </c:pt>
                <c:pt idx="118">
                  <c:v>120.19199999999999</c:v>
                </c:pt>
                <c:pt idx="119">
                  <c:v>123.64700000000001</c:v>
                </c:pt>
                <c:pt idx="120">
                  <c:v>155.839</c:v>
                </c:pt>
                <c:pt idx="121">
                  <c:v>310.76</c:v>
                </c:pt>
                <c:pt idx="122">
                  <c:v>364.04</c:v>
                </c:pt>
                <c:pt idx="123">
                  <c:v>230.95599999999999</c:v>
                </c:pt>
                <c:pt idx="124">
                  <c:v>144.988</c:v>
                </c:pt>
                <c:pt idx="125">
                  <c:v>99.971000000000004</c:v>
                </c:pt>
                <c:pt idx="126">
                  <c:v>159.51300000000001</c:v>
                </c:pt>
                <c:pt idx="127">
                  <c:v>170.08600000000001</c:v>
                </c:pt>
                <c:pt idx="128">
                  <c:v>155.071</c:v>
                </c:pt>
                <c:pt idx="129">
                  <c:v>139.65700000000001</c:v>
                </c:pt>
                <c:pt idx="130">
                  <c:v>92.912000000000006</c:v>
                </c:pt>
                <c:pt idx="131">
                  <c:v>86.679000000000002</c:v>
                </c:pt>
                <c:pt idx="132">
                  <c:v>66.564999999999998</c:v>
                </c:pt>
                <c:pt idx="133">
                  <c:v>147.958</c:v>
                </c:pt>
                <c:pt idx="134">
                  <c:v>188.35900000000001</c:v>
                </c:pt>
                <c:pt idx="135">
                  <c:v>199.87</c:v>
                </c:pt>
                <c:pt idx="136">
                  <c:v>207.821</c:v>
                </c:pt>
                <c:pt idx="137">
                  <c:v>153.804</c:v>
                </c:pt>
                <c:pt idx="138">
                  <c:v>94.09</c:v>
                </c:pt>
                <c:pt idx="139">
                  <c:v>82.39</c:v>
                </c:pt>
                <c:pt idx="140">
                  <c:v>43.524999999999999</c:v>
                </c:pt>
                <c:pt idx="141">
                  <c:v>49.326999999999998</c:v>
                </c:pt>
                <c:pt idx="142">
                  <c:v>41.862000000000002</c:v>
                </c:pt>
                <c:pt idx="143">
                  <c:v>38.182000000000002</c:v>
                </c:pt>
                <c:pt idx="144">
                  <c:v>40.359000000000002</c:v>
                </c:pt>
                <c:pt idx="145">
                  <c:v>159.023</c:v>
                </c:pt>
                <c:pt idx="146">
                  <c:v>93.120999999999995</c:v>
                </c:pt>
                <c:pt idx="147">
                  <c:v>48.363</c:v>
                </c:pt>
                <c:pt idx="148">
                  <c:v>41.545999999999999</c:v>
                </c:pt>
                <c:pt idx="149">
                  <c:v>66.661000000000001</c:v>
                </c:pt>
                <c:pt idx="150">
                  <c:v>37.024999999999999</c:v>
                </c:pt>
                <c:pt idx="151">
                  <c:v>34.898000000000003</c:v>
                </c:pt>
                <c:pt idx="152">
                  <c:v>30.459</c:v>
                </c:pt>
                <c:pt idx="153">
                  <c:v>63.44</c:v>
                </c:pt>
                <c:pt idx="154">
                  <c:v>70.248999999999995</c:v>
                </c:pt>
                <c:pt idx="155">
                  <c:v>69.268000000000001</c:v>
                </c:pt>
                <c:pt idx="156">
                  <c:v>139.96700000000001</c:v>
                </c:pt>
                <c:pt idx="157">
                  <c:v>252.45500000000001</c:v>
                </c:pt>
                <c:pt idx="158">
                  <c:v>156.57599999999999</c:v>
                </c:pt>
                <c:pt idx="159">
                  <c:v>137.095</c:v>
                </c:pt>
                <c:pt idx="160">
                  <c:v>86.647999999999996</c:v>
                </c:pt>
                <c:pt idx="161">
                  <c:v>68.313000000000002</c:v>
                </c:pt>
                <c:pt idx="162">
                  <c:v>61.29</c:v>
                </c:pt>
                <c:pt idx="163">
                  <c:v>46.591000000000001</c:v>
                </c:pt>
                <c:pt idx="164">
                  <c:v>38.996000000000002</c:v>
                </c:pt>
                <c:pt idx="165">
                  <c:v>36.408000000000001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CB-4728-83F3-E3CAF3FDE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5222096"/>
        <c:axId val="2010899168"/>
      </c:areaChart>
      <c:lineChart>
        <c:grouping val="standard"/>
        <c:varyColors val="0"/>
        <c:ser>
          <c:idx val="0"/>
          <c:order val="0"/>
          <c:tx>
            <c:strRef>
              <c:f>'Inventarios de Cobre'!$B$3</c:f>
              <c:strCache>
                <c:ptCount val="1"/>
                <c:pt idx="0">
                  <c:v>Precio LME 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'Inventarios de Cobre'!$A$4:$A$169</c:f>
              <c:strCache>
                <c:ptCount val="166"/>
                <c:pt idx="0">
                  <c:v>2010</c:v>
                </c:pt>
                <c:pt idx="1">
                  <c:v>2010</c:v>
                </c:pt>
                <c:pt idx="2">
                  <c:v>2010</c:v>
                </c:pt>
                <c:pt idx="3">
                  <c:v>2010</c:v>
                </c:pt>
                <c:pt idx="4">
                  <c:v>2010</c:v>
                </c:pt>
                <c:pt idx="5">
                  <c:v>2010</c:v>
                </c:pt>
                <c:pt idx="6">
                  <c:v>2010</c:v>
                </c:pt>
                <c:pt idx="7">
                  <c:v>2010</c:v>
                </c:pt>
                <c:pt idx="8">
                  <c:v>2010</c:v>
                </c:pt>
                <c:pt idx="9">
                  <c:v>2010</c:v>
                </c:pt>
                <c:pt idx="10">
                  <c:v>2010</c:v>
                </c:pt>
                <c:pt idx="11">
                  <c:v>2010</c:v>
                </c:pt>
                <c:pt idx="12">
                  <c:v>2011</c:v>
                </c:pt>
                <c:pt idx="13">
                  <c:v>2011</c:v>
                </c:pt>
                <c:pt idx="14">
                  <c:v>2011</c:v>
                </c:pt>
                <c:pt idx="15">
                  <c:v>2011</c:v>
                </c:pt>
                <c:pt idx="16">
                  <c:v>2011</c:v>
                </c:pt>
                <c:pt idx="17">
                  <c:v>2011</c:v>
                </c:pt>
                <c:pt idx="18">
                  <c:v>2011</c:v>
                </c:pt>
                <c:pt idx="19">
                  <c:v>2011</c:v>
                </c:pt>
                <c:pt idx="20">
                  <c:v>2011</c:v>
                </c:pt>
                <c:pt idx="21">
                  <c:v>2011</c:v>
                </c:pt>
                <c:pt idx="22">
                  <c:v>2011</c:v>
                </c:pt>
                <c:pt idx="23">
                  <c:v>2011</c:v>
                </c:pt>
                <c:pt idx="24">
                  <c:v>2012</c:v>
                </c:pt>
                <c:pt idx="25">
                  <c:v>2012</c:v>
                </c:pt>
                <c:pt idx="26">
                  <c:v>2012</c:v>
                </c:pt>
                <c:pt idx="27">
                  <c:v>2012</c:v>
                </c:pt>
                <c:pt idx="28">
                  <c:v>2012</c:v>
                </c:pt>
                <c:pt idx="29">
                  <c:v>2012</c:v>
                </c:pt>
                <c:pt idx="30">
                  <c:v>2012</c:v>
                </c:pt>
                <c:pt idx="31">
                  <c:v>2012</c:v>
                </c:pt>
                <c:pt idx="32">
                  <c:v>2012</c:v>
                </c:pt>
                <c:pt idx="33">
                  <c:v>2012</c:v>
                </c:pt>
                <c:pt idx="34">
                  <c:v>2012</c:v>
                </c:pt>
                <c:pt idx="35">
                  <c:v>2012</c:v>
                </c:pt>
                <c:pt idx="36">
                  <c:v>2013</c:v>
                </c:pt>
                <c:pt idx="37">
                  <c:v>2013</c:v>
                </c:pt>
                <c:pt idx="38">
                  <c:v>2013</c:v>
                </c:pt>
                <c:pt idx="39">
                  <c:v>2013</c:v>
                </c:pt>
                <c:pt idx="40">
                  <c:v>2013</c:v>
                </c:pt>
                <c:pt idx="41">
                  <c:v>2013</c:v>
                </c:pt>
                <c:pt idx="42">
                  <c:v>2013</c:v>
                </c:pt>
                <c:pt idx="43">
                  <c:v>2013</c:v>
                </c:pt>
                <c:pt idx="44">
                  <c:v>2013</c:v>
                </c:pt>
                <c:pt idx="45">
                  <c:v>2013</c:v>
                </c:pt>
                <c:pt idx="46">
                  <c:v>2013</c:v>
                </c:pt>
                <c:pt idx="47">
                  <c:v>2013</c:v>
                </c:pt>
                <c:pt idx="48">
                  <c:v>2014</c:v>
                </c:pt>
                <c:pt idx="49">
                  <c:v>2014</c:v>
                </c:pt>
                <c:pt idx="50">
                  <c:v>2014</c:v>
                </c:pt>
                <c:pt idx="51">
                  <c:v>2014</c:v>
                </c:pt>
                <c:pt idx="52">
                  <c:v>2014</c:v>
                </c:pt>
                <c:pt idx="53">
                  <c:v>2014</c:v>
                </c:pt>
                <c:pt idx="54">
                  <c:v>2014</c:v>
                </c:pt>
                <c:pt idx="55">
                  <c:v>2014</c:v>
                </c:pt>
                <c:pt idx="56">
                  <c:v>2014</c:v>
                </c:pt>
                <c:pt idx="57">
                  <c:v>2014</c:v>
                </c:pt>
                <c:pt idx="58">
                  <c:v>2014</c:v>
                </c:pt>
                <c:pt idx="59">
                  <c:v>2014</c:v>
                </c:pt>
                <c:pt idx="60">
                  <c:v>2015</c:v>
                </c:pt>
                <c:pt idx="61">
                  <c:v>2015</c:v>
                </c:pt>
                <c:pt idx="62">
                  <c:v>2015</c:v>
                </c:pt>
                <c:pt idx="63">
                  <c:v>2015</c:v>
                </c:pt>
                <c:pt idx="64">
                  <c:v>2015</c:v>
                </c:pt>
                <c:pt idx="65">
                  <c:v>2015</c:v>
                </c:pt>
                <c:pt idx="66">
                  <c:v>2015</c:v>
                </c:pt>
                <c:pt idx="67">
                  <c:v>2015</c:v>
                </c:pt>
                <c:pt idx="68">
                  <c:v>2015</c:v>
                </c:pt>
                <c:pt idx="69">
                  <c:v>2015</c:v>
                </c:pt>
                <c:pt idx="70">
                  <c:v>2015</c:v>
                </c:pt>
                <c:pt idx="71">
                  <c:v>2015</c:v>
                </c:pt>
                <c:pt idx="72">
                  <c:v>2016</c:v>
                </c:pt>
                <c:pt idx="73">
                  <c:v>2016</c:v>
                </c:pt>
                <c:pt idx="74">
                  <c:v>2016</c:v>
                </c:pt>
                <c:pt idx="75">
                  <c:v>2016</c:v>
                </c:pt>
                <c:pt idx="76">
                  <c:v>2016</c:v>
                </c:pt>
                <c:pt idx="77">
                  <c:v>2016</c:v>
                </c:pt>
                <c:pt idx="78">
                  <c:v>2016</c:v>
                </c:pt>
                <c:pt idx="79">
                  <c:v>2016</c:v>
                </c:pt>
                <c:pt idx="80">
                  <c:v>2016</c:v>
                </c:pt>
                <c:pt idx="81">
                  <c:v>2016</c:v>
                </c:pt>
                <c:pt idx="82">
                  <c:v>2016</c:v>
                </c:pt>
                <c:pt idx="83">
                  <c:v>2016</c:v>
                </c:pt>
                <c:pt idx="84">
                  <c:v>2017</c:v>
                </c:pt>
                <c:pt idx="85">
                  <c:v>2017</c:v>
                </c:pt>
                <c:pt idx="86">
                  <c:v>2017</c:v>
                </c:pt>
                <c:pt idx="87">
                  <c:v>2017</c:v>
                </c:pt>
                <c:pt idx="88">
                  <c:v>2017</c:v>
                </c:pt>
                <c:pt idx="89">
                  <c:v>2017</c:v>
                </c:pt>
                <c:pt idx="90">
                  <c:v>2017</c:v>
                </c:pt>
                <c:pt idx="91">
                  <c:v>2017</c:v>
                </c:pt>
                <c:pt idx="92">
                  <c:v>2017</c:v>
                </c:pt>
                <c:pt idx="93">
                  <c:v>2017</c:v>
                </c:pt>
                <c:pt idx="94">
                  <c:v>2017</c:v>
                </c:pt>
                <c:pt idx="95">
                  <c:v>2017</c:v>
                </c:pt>
                <c:pt idx="96">
                  <c:v>2018</c:v>
                </c:pt>
                <c:pt idx="97">
                  <c:v>2018</c:v>
                </c:pt>
                <c:pt idx="98">
                  <c:v>2018</c:v>
                </c:pt>
                <c:pt idx="99">
                  <c:v>2018</c:v>
                </c:pt>
                <c:pt idx="100">
                  <c:v>2018</c:v>
                </c:pt>
                <c:pt idx="101">
                  <c:v>2018</c:v>
                </c:pt>
                <c:pt idx="102">
                  <c:v>2018</c:v>
                </c:pt>
                <c:pt idx="103">
                  <c:v>2018</c:v>
                </c:pt>
                <c:pt idx="104">
                  <c:v>2018</c:v>
                </c:pt>
                <c:pt idx="105">
                  <c:v>2018</c:v>
                </c:pt>
                <c:pt idx="106">
                  <c:v>2018</c:v>
                </c:pt>
                <c:pt idx="107">
                  <c:v>2018</c:v>
                </c:pt>
                <c:pt idx="108">
                  <c:v>2019</c:v>
                </c:pt>
                <c:pt idx="109">
                  <c:v>2019</c:v>
                </c:pt>
                <c:pt idx="110">
                  <c:v>2019</c:v>
                </c:pt>
                <c:pt idx="111">
                  <c:v>2019</c:v>
                </c:pt>
                <c:pt idx="112">
                  <c:v>2019</c:v>
                </c:pt>
                <c:pt idx="113">
                  <c:v>2019</c:v>
                </c:pt>
                <c:pt idx="114">
                  <c:v>2019</c:v>
                </c:pt>
                <c:pt idx="115">
                  <c:v>2019</c:v>
                </c:pt>
                <c:pt idx="116">
                  <c:v>2019</c:v>
                </c:pt>
                <c:pt idx="117">
                  <c:v>2019</c:v>
                </c:pt>
                <c:pt idx="118">
                  <c:v>2019</c:v>
                </c:pt>
                <c:pt idx="119">
                  <c:v>2019</c:v>
                </c:pt>
                <c:pt idx="120">
                  <c:v>2020</c:v>
                </c:pt>
                <c:pt idx="121">
                  <c:v>2020</c:v>
                </c:pt>
                <c:pt idx="122">
                  <c:v>2020</c:v>
                </c:pt>
                <c:pt idx="123">
                  <c:v>2020</c:v>
                </c:pt>
                <c:pt idx="124">
                  <c:v>2020</c:v>
                </c:pt>
                <c:pt idx="125">
                  <c:v>2020</c:v>
                </c:pt>
                <c:pt idx="126">
                  <c:v>2020</c:v>
                </c:pt>
                <c:pt idx="127">
                  <c:v>2020</c:v>
                </c:pt>
                <c:pt idx="128">
                  <c:v>2020</c:v>
                </c:pt>
                <c:pt idx="129">
                  <c:v>2020</c:v>
                </c:pt>
                <c:pt idx="130">
                  <c:v>2020</c:v>
                </c:pt>
                <c:pt idx="131">
                  <c:v>2020</c:v>
                </c:pt>
                <c:pt idx="132">
                  <c:v>2021</c:v>
                </c:pt>
                <c:pt idx="133">
                  <c:v>2021</c:v>
                </c:pt>
                <c:pt idx="134">
                  <c:v>2021</c:v>
                </c:pt>
                <c:pt idx="135">
                  <c:v>2021</c:v>
                </c:pt>
                <c:pt idx="136">
                  <c:v>2021</c:v>
                </c:pt>
                <c:pt idx="137">
                  <c:v>2021</c:v>
                </c:pt>
                <c:pt idx="138">
                  <c:v>2021</c:v>
                </c:pt>
                <c:pt idx="139">
                  <c:v>2021</c:v>
                </c:pt>
                <c:pt idx="140">
                  <c:v>2021</c:v>
                </c:pt>
                <c:pt idx="141">
                  <c:v>2021</c:v>
                </c:pt>
                <c:pt idx="142">
                  <c:v>2021</c:v>
                </c:pt>
                <c:pt idx="143">
                  <c:v>2021</c:v>
                </c:pt>
                <c:pt idx="144">
                  <c:v>2022</c:v>
                </c:pt>
                <c:pt idx="145">
                  <c:v>2022</c:v>
                </c:pt>
                <c:pt idx="146">
                  <c:v>2022</c:v>
                </c:pt>
                <c:pt idx="147">
                  <c:v>2022</c:v>
                </c:pt>
                <c:pt idx="148">
                  <c:v>2022</c:v>
                </c:pt>
                <c:pt idx="149">
                  <c:v>2022</c:v>
                </c:pt>
                <c:pt idx="150">
                  <c:v>2022</c:v>
                </c:pt>
                <c:pt idx="151">
                  <c:v>2022</c:v>
                </c:pt>
                <c:pt idx="152">
                  <c:v>2022</c:v>
                </c:pt>
                <c:pt idx="153">
                  <c:v>2022</c:v>
                </c:pt>
                <c:pt idx="154">
                  <c:v>2022</c:v>
                </c:pt>
                <c:pt idx="155">
                  <c:v>2022</c:v>
                </c:pt>
                <c:pt idx="156">
                  <c:v>2023</c:v>
                </c:pt>
                <c:pt idx="157">
                  <c:v>2023</c:v>
                </c:pt>
                <c:pt idx="158">
                  <c:v>2023</c:v>
                </c:pt>
                <c:pt idx="159">
                  <c:v>2023</c:v>
                </c:pt>
                <c:pt idx="160">
                  <c:v>2023</c:v>
                </c:pt>
                <c:pt idx="161">
                  <c:v>2023</c:v>
                </c:pt>
                <c:pt idx="162">
                  <c:v>2023</c:v>
                </c:pt>
                <c:pt idx="163">
                  <c:v>2023</c:v>
                </c:pt>
                <c:pt idx="164">
                  <c:v>2023</c:v>
                </c:pt>
                <c:pt idx="165">
                  <c:v>2023</c:v>
                </c:pt>
              </c:strCache>
            </c:strRef>
          </c:cat>
          <c:val>
            <c:numRef>
              <c:f>'Inventarios de Cobre'!$B$4:$B$169</c:f>
              <c:numCache>
                <c:formatCode>#,##0.000</c:formatCode>
                <c:ptCount val="166"/>
                <c:pt idx="0">
                  <c:v>3.3503475952148438</c:v>
                </c:pt>
                <c:pt idx="1">
                  <c:v>3.1062808227539063</c:v>
                </c:pt>
                <c:pt idx="2">
                  <c:v>3.385081787109375</c:v>
                </c:pt>
                <c:pt idx="3">
                  <c:v>3.5131079101562501</c:v>
                </c:pt>
                <c:pt idx="4">
                  <c:v>3.1015222167968748</c:v>
                </c:pt>
                <c:pt idx="5">
                  <c:v>2.9480316162109377</c:v>
                </c:pt>
                <c:pt idx="6">
                  <c:v>3.0550588989257812</c:v>
                </c:pt>
                <c:pt idx="7">
                  <c:v>3.3039462280273439</c:v>
                </c:pt>
                <c:pt idx="8">
                  <c:v>3.496878662109375</c:v>
                </c:pt>
                <c:pt idx="9">
                  <c:v>3.7613726806640626</c:v>
                </c:pt>
                <c:pt idx="10">
                  <c:v>3.8418768310546874</c:v>
                </c:pt>
                <c:pt idx="11">
                  <c:v>4.1491293334960941</c:v>
                </c:pt>
                <c:pt idx="12">
                  <c:v>4.3343939208984379</c:v>
                </c:pt>
                <c:pt idx="13">
                  <c:v>4.4758694458007815</c:v>
                </c:pt>
                <c:pt idx="14">
                  <c:v>4.3230322265624999</c:v>
                </c:pt>
                <c:pt idx="15">
                  <c:v>4.3015310668945315</c:v>
                </c:pt>
                <c:pt idx="16">
                  <c:v>4.0492428588867186</c:v>
                </c:pt>
                <c:pt idx="17">
                  <c:v>4.1029400634765629</c:v>
                </c:pt>
                <c:pt idx="18">
                  <c:v>4.3632141113281246</c:v>
                </c:pt>
                <c:pt idx="19">
                  <c:v>4.1010638427734376</c:v>
                </c:pt>
                <c:pt idx="20">
                  <c:v>3.7715493774414064</c:v>
                </c:pt>
                <c:pt idx="21">
                  <c:v>3.3327709960937502</c:v>
                </c:pt>
                <c:pt idx="22">
                  <c:v>3.4254275512695314</c:v>
                </c:pt>
                <c:pt idx="23">
                  <c:v>3.4325839233398439</c:v>
                </c:pt>
                <c:pt idx="24">
                  <c:v>3.6484497070312498</c:v>
                </c:pt>
                <c:pt idx="25">
                  <c:v>3.8204690551757814</c:v>
                </c:pt>
                <c:pt idx="26">
                  <c:v>3.8360522460937498</c:v>
                </c:pt>
                <c:pt idx="27">
                  <c:v>3.7465069580078123</c:v>
                </c:pt>
                <c:pt idx="28">
                  <c:v>3.5924215698242188</c:v>
                </c:pt>
                <c:pt idx="29">
                  <c:v>3.3657040405273437</c:v>
                </c:pt>
                <c:pt idx="30">
                  <c:v>3.4424887084960938</c:v>
                </c:pt>
                <c:pt idx="31">
                  <c:v>3.3985211181640627</c:v>
                </c:pt>
                <c:pt idx="32">
                  <c:v>3.6597543334960938</c:v>
                </c:pt>
                <c:pt idx="33">
                  <c:v>3.6602743530273436</c:v>
                </c:pt>
                <c:pt idx="34">
                  <c:v>3.4900335693359374</c:v>
                </c:pt>
                <c:pt idx="35">
                  <c:v>3.6117660522460939</c:v>
                </c:pt>
                <c:pt idx="36">
                  <c:v>3.6510897827148439</c:v>
                </c:pt>
                <c:pt idx="37">
                  <c:v>3.6607067871093748</c:v>
                </c:pt>
                <c:pt idx="38">
                  <c:v>3.4758340454101564</c:v>
                </c:pt>
                <c:pt idx="39">
                  <c:v>3.2673886108398436</c:v>
                </c:pt>
                <c:pt idx="40">
                  <c:v>3.2790957641601564</c:v>
                </c:pt>
                <c:pt idx="41">
                  <c:v>3.1769845581054685</c:v>
                </c:pt>
                <c:pt idx="42">
                  <c:v>3.1266030883789062</c:v>
                </c:pt>
                <c:pt idx="43">
                  <c:v>3.2578201293945313</c:v>
                </c:pt>
                <c:pt idx="44">
                  <c:v>3.2483703613281252</c:v>
                </c:pt>
                <c:pt idx="45">
                  <c:v>3.2607580566406251</c:v>
                </c:pt>
                <c:pt idx="46">
                  <c:v>3.2052682495117186</c:v>
                </c:pt>
                <c:pt idx="47">
                  <c:v>3.2672039794921877</c:v>
                </c:pt>
                <c:pt idx="48">
                  <c:v>3.3089056396484375</c:v>
                </c:pt>
                <c:pt idx="49">
                  <c:v>3.2441616821289063</c:v>
                </c:pt>
                <c:pt idx="50">
                  <c:v>3.0244790649414064</c:v>
                </c:pt>
                <c:pt idx="51">
                  <c:v>3.0258361816406252</c:v>
                </c:pt>
                <c:pt idx="52">
                  <c:v>3.1224740600585936</c:v>
                </c:pt>
                <c:pt idx="53">
                  <c:v>3.0871936035156251</c:v>
                </c:pt>
                <c:pt idx="54">
                  <c:v>3.2225479125976562</c:v>
                </c:pt>
                <c:pt idx="55">
                  <c:v>3.1753970336914064</c:v>
                </c:pt>
                <c:pt idx="56">
                  <c:v>3.1171908569335938</c:v>
                </c:pt>
                <c:pt idx="57">
                  <c:v>3.0568484497070312</c:v>
                </c:pt>
                <c:pt idx="58">
                  <c:v>3.0395800781250002</c:v>
                </c:pt>
                <c:pt idx="59">
                  <c:v>2.9134030151367187</c:v>
                </c:pt>
                <c:pt idx="60">
                  <c:v>2.6380184936523436</c:v>
                </c:pt>
                <c:pt idx="61">
                  <c:v>2.5864184570312498</c:v>
                </c:pt>
                <c:pt idx="62">
                  <c:v>2.6879168701171876</c:v>
                </c:pt>
                <c:pt idx="63">
                  <c:v>2.7344711303710936</c:v>
                </c:pt>
                <c:pt idx="64">
                  <c:v>2.8579074096679689</c:v>
                </c:pt>
                <c:pt idx="65">
                  <c:v>2.6460833740234375</c:v>
                </c:pt>
                <c:pt idx="66">
                  <c:v>2.4752148437499999</c:v>
                </c:pt>
                <c:pt idx="67">
                  <c:v>2.3082981872558594</c:v>
                </c:pt>
                <c:pt idx="68">
                  <c:v>2.3623509216308594</c:v>
                </c:pt>
                <c:pt idx="69">
                  <c:v>2.3689382934570311</c:v>
                </c:pt>
                <c:pt idx="70">
                  <c:v>2.1809806823730469</c:v>
                </c:pt>
                <c:pt idx="71">
                  <c:v>2.0996797180175779</c:v>
                </c:pt>
                <c:pt idx="72">
                  <c:v>2.0242698669433592</c:v>
                </c:pt>
                <c:pt idx="73">
                  <c:v>2.0844735717773437</c:v>
                </c:pt>
                <c:pt idx="74">
                  <c:v>2.2441705322265624</c:v>
                </c:pt>
                <c:pt idx="75">
                  <c:v>2.2004312133789061</c:v>
                </c:pt>
                <c:pt idx="76">
                  <c:v>2.1356723022460939</c:v>
                </c:pt>
                <c:pt idx="77">
                  <c:v>2.1004219055175781</c:v>
                </c:pt>
                <c:pt idx="78">
                  <c:v>2.2025479125976561</c:v>
                </c:pt>
                <c:pt idx="79">
                  <c:v>2.158286895751953</c:v>
                </c:pt>
                <c:pt idx="80">
                  <c:v>2.1351423645019532</c:v>
                </c:pt>
                <c:pt idx="81">
                  <c:v>2.1464645385742189</c:v>
                </c:pt>
                <c:pt idx="82">
                  <c:v>2.4690173339843748</c:v>
                </c:pt>
                <c:pt idx="83">
                  <c:v>2.57016845703125</c:v>
                </c:pt>
                <c:pt idx="84">
                  <c:v>2.6024545288085936</c:v>
                </c:pt>
                <c:pt idx="85">
                  <c:v>2.6950424194335936</c:v>
                </c:pt>
                <c:pt idx="86">
                  <c:v>2.6405984497070314</c:v>
                </c:pt>
                <c:pt idx="87">
                  <c:v>2.5844189453125002</c:v>
                </c:pt>
                <c:pt idx="88">
                  <c:v>2.5362625122070313</c:v>
                </c:pt>
                <c:pt idx="89">
                  <c:v>2.5852401733398436</c:v>
                </c:pt>
                <c:pt idx="90">
                  <c:v>2.7118460083007814</c:v>
                </c:pt>
                <c:pt idx="91">
                  <c:v>2.93845458984375</c:v>
                </c:pt>
                <c:pt idx="92">
                  <c:v>2.9860858154296874</c:v>
                </c:pt>
                <c:pt idx="93">
                  <c:v>3.083243408203125</c:v>
                </c:pt>
                <c:pt idx="94">
                  <c:v>3.0960266113281252</c:v>
                </c:pt>
                <c:pt idx="95">
                  <c:v>3.0849542236328125</c:v>
                </c:pt>
                <c:pt idx="96">
                  <c:v>3.2115689086914063</c:v>
                </c:pt>
                <c:pt idx="97">
                  <c:v>3.1759640502929689</c:v>
                </c:pt>
                <c:pt idx="98">
                  <c:v>3.0825067138671876</c:v>
                </c:pt>
                <c:pt idx="99">
                  <c:v>3.1019149780273438</c:v>
                </c:pt>
                <c:pt idx="100">
                  <c:v>3.0942999267578126</c:v>
                </c:pt>
                <c:pt idx="101">
                  <c:v>3.1546386718749999</c:v>
                </c:pt>
                <c:pt idx="102">
                  <c:v>2.83412841796875</c:v>
                </c:pt>
                <c:pt idx="103">
                  <c:v>2.7395852661132811</c:v>
                </c:pt>
                <c:pt idx="104">
                  <c:v>2.7306381225585938</c:v>
                </c:pt>
                <c:pt idx="105">
                  <c:v>2.8194818115234375</c:v>
                </c:pt>
                <c:pt idx="106">
                  <c:v>2.8090982055664062</c:v>
                </c:pt>
                <c:pt idx="107">
                  <c:v>2.7642883300781249</c:v>
                </c:pt>
                <c:pt idx="108">
                  <c:v>2.6907211303710938</c:v>
                </c:pt>
                <c:pt idx="109">
                  <c:v>2.8477444458007812</c:v>
                </c:pt>
                <c:pt idx="110">
                  <c:v>2.9261358642578124</c:v>
                </c:pt>
                <c:pt idx="111">
                  <c:v>2.9234490966796876</c:v>
                </c:pt>
                <c:pt idx="112">
                  <c:v>2.7343960571289063</c:v>
                </c:pt>
                <c:pt idx="113">
                  <c:v>2.6618734741210939</c:v>
                </c:pt>
                <c:pt idx="114">
                  <c:v>2.6942703247070314</c:v>
                </c:pt>
                <c:pt idx="115">
                  <c:v>2.5890951538085938</c:v>
                </c:pt>
                <c:pt idx="116">
                  <c:v>2.6061050415039064</c:v>
                </c:pt>
                <c:pt idx="117">
                  <c:v>2.6049325561523435</c:v>
                </c:pt>
                <c:pt idx="118">
                  <c:v>2.6579116821289062</c:v>
                </c:pt>
                <c:pt idx="119">
                  <c:v>2.7498706054687498</c:v>
                </c:pt>
                <c:pt idx="120">
                  <c:v>2.7438739013671873</c:v>
                </c:pt>
                <c:pt idx="121">
                  <c:v>2.5793310546875001</c:v>
                </c:pt>
                <c:pt idx="122">
                  <c:v>2.3490112304687498</c:v>
                </c:pt>
                <c:pt idx="123">
                  <c:v>2.2898483276367188</c:v>
                </c:pt>
                <c:pt idx="124">
                  <c:v>2.3740196228027344</c:v>
                </c:pt>
                <c:pt idx="125">
                  <c:v>2.6047033691406249</c:v>
                </c:pt>
                <c:pt idx="126">
                  <c:v>2.8820181274414063</c:v>
                </c:pt>
                <c:pt idx="127">
                  <c:v>2.9468542480468751</c:v>
                </c:pt>
                <c:pt idx="128">
                  <c:v>3.0446984863281248</c:v>
                </c:pt>
                <c:pt idx="129">
                  <c:v>3.0403274536132812</c:v>
                </c:pt>
                <c:pt idx="130">
                  <c:v>3.2039181518554689</c:v>
                </c:pt>
                <c:pt idx="131">
                  <c:v>3.5177178955078126</c:v>
                </c:pt>
                <c:pt idx="132">
                  <c:v>3.6153588867187501</c:v>
                </c:pt>
                <c:pt idx="133">
                  <c:v>3.8375057983398437</c:v>
                </c:pt>
                <c:pt idx="134">
                  <c:v>4.0845904541015621</c:v>
                </c:pt>
                <c:pt idx="135">
                  <c:v>4.2345355224609378</c:v>
                </c:pt>
                <c:pt idx="136">
                  <c:v>4.6193740844726561</c:v>
                </c:pt>
                <c:pt idx="137">
                  <c:v>4.3601269531250004</c:v>
                </c:pt>
                <c:pt idx="138">
                  <c:v>4.2790060424804688</c:v>
                </c:pt>
                <c:pt idx="139">
                  <c:v>4.2443515014648439</c:v>
                </c:pt>
                <c:pt idx="140">
                  <c:v>4.2293273925781252</c:v>
                </c:pt>
                <c:pt idx="141">
                  <c:v>4.4354541015624998</c:v>
                </c:pt>
                <c:pt idx="142">
                  <c:v>4.4295471191406248</c:v>
                </c:pt>
                <c:pt idx="143">
                  <c:v>4.3319488525390621</c:v>
                </c:pt>
                <c:pt idx="144">
                  <c:v>4.4342861938476563</c:v>
                </c:pt>
                <c:pt idx="145">
                  <c:v>4.5093218994140623</c:v>
                </c:pt>
                <c:pt idx="146">
                  <c:v>4.6436926269531247</c:v>
                </c:pt>
                <c:pt idx="147">
                  <c:v>4.6189920043945314</c:v>
                </c:pt>
                <c:pt idx="148">
                  <c:v>4.2469000244140629</c:v>
                </c:pt>
                <c:pt idx="149">
                  <c:v>4.0973577880859375</c:v>
                </c:pt>
                <c:pt idx="150">
                  <c:v>3.4154544067382813</c:v>
                </c:pt>
                <c:pt idx="151">
                  <c:v>3.6110394287109373</c:v>
                </c:pt>
                <c:pt idx="152">
                  <c:v>3.5084039306640626</c:v>
                </c:pt>
                <c:pt idx="153">
                  <c:v>3.4569256591796873</c:v>
                </c:pt>
                <c:pt idx="154">
                  <c:v>3.6423272705078125</c:v>
                </c:pt>
                <c:pt idx="155">
                  <c:v>3.7953103637695311</c:v>
                </c:pt>
                <c:pt idx="156">
                  <c:v>4.0822354125976563</c:v>
                </c:pt>
                <c:pt idx="157">
                  <c:v>4.0620114135742185</c:v>
                </c:pt>
                <c:pt idx="158">
                  <c:v>4.0078152465820311</c:v>
                </c:pt>
                <c:pt idx="159">
                  <c:v>3.9979641723632811</c:v>
                </c:pt>
                <c:pt idx="160">
                  <c:v>3.7350054931640626</c:v>
                </c:pt>
                <c:pt idx="161">
                  <c:v>3.8039297485351562</c:v>
                </c:pt>
                <c:pt idx="162">
                  <c:v>3.8307073974609374</c:v>
                </c:pt>
                <c:pt idx="163">
                  <c:v>3.7883013916015624</c:v>
                </c:pt>
                <c:pt idx="164">
                  <c:v>3.7515988159179687</c:v>
                </c:pt>
                <c:pt idx="165">
                  <c:v>3.6013699340820313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9CB-4728-83F3-E3CAF3FDE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0968400"/>
        <c:axId val="1013075824"/>
      </c:lineChart>
      <c:catAx>
        <c:axId val="830968400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013075824"/>
        <c:crosses val="autoZero"/>
        <c:auto val="1"/>
        <c:lblAlgn val="ctr"/>
        <c:lblOffset val="100"/>
        <c:tickLblSkip val="12"/>
        <c:tickMarkSkip val="1"/>
        <c:noMultiLvlLbl val="0"/>
      </c:catAx>
      <c:valAx>
        <c:axId val="101307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30968400"/>
        <c:crosses val="autoZero"/>
        <c:crossBetween val="between"/>
      </c:valAx>
      <c:valAx>
        <c:axId val="2010899168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985222096"/>
        <c:crosses val="max"/>
        <c:crossBetween val="between"/>
      </c:valAx>
      <c:catAx>
        <c:axId val="1985222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108991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1698459160319554E-2"/>
          <c:y val="0.11538461538461539"/>
          <c:w val="0.97660292463442067"/>
          <c:h val="0.86397748592870549"/>
        </c:manualLayout>
      </c:layout>
      <c:lineChart>
        <c:grouping val="standard"/>
        <c:varyColors val="0"/>
        <c:ser>
          <c:idx val="0"/>
          <c:order val="0"/>
          <c:spPr>
            <a:ln w="38100" algn="ctr">
              <a:solidFill>
                <a:srgbClr val="007B92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circle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0-F311-4DF3-9C90-272EA769D93C}"/>
              </c:ext>
            </c:extLst>
          </c:dPt>
          <c:dPt>
            <c:idx val="1"/>
            <c:marker>
              <c:symbol val="circle"/>
              <c:size val="8"/>
              <c:spPr>
                <a:solidFill>
                  <a:srgbClr val="007B92"/>
                </a:solidFill>
                <a:ln w="38100" algn="ctr">
                  <a:solidFill>
                    <a:srgbClr val="007B9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F311-4DF3-9C90-272EA769D93C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rgbClr val="007B92"/>
                </a:solidFill>
                <a:ln w="38100" algn="ctr">
                  <a:solidFill>
                    <a:srgbClr val="007B9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F311-4DF3-9C90-272EA769D93C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rgbClr val="007B92"/>
                </a:solidFill>
                <a:ln w="38100" algn="ctr">
                  <a:solidFill>
                    <a:srgbClr val="007B9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F311-4DF3-9C90-272EA769D93C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rgbClr val="007B92"/>
                </a:solidFill>
                <a:ln w="38100" algn="ctr">
                  <a:solidFill>
                    <a:srgbClr val="007B9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F311-4DF3-9C90-272EA769D93C}"/>
              </c:ext>
            </c:extLst>
          </c:dPt>
          <c:dPt>
            <c:idx val="5"/>
            <c:marker>
              <c:symbol val="circle"/>
              <c:size val="8"/>
              <c:spPr>
                <a:solidFill>
                  <a:srgbClr val="007B92"/>
                </a:solidFill>
                <a:ln w="38100" algn="ctr">
                  <a:solidFill>
                    <a:srgbClr val="007B92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F311-4DF3-9C90-272EA769D93C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F311-4DF3-9C90-272EA769D93C}"/>
              </c:ext>
            </c:extLst>
          </c:dPt>
          <c:dLbls>
            <c:dLbl>
              <c:idx val="0"/>
              <c:layout>
                <c:manualLayout>
                  <c:x val="0"/>
                  <c:y val="6.5196998123827399E-2"/>
                </c:manualLayout>
              </c:layout>
              <c:tx>
                <c:rich>
                  <a:bodyPr wrap="none"/>
                  <a:lstStyle/>
                  <a:p>
                    <a:pPr>
                      <a:defRPr sz="1600" b="1" kern="1200">
                        <a:solidFill>
                          <a:srgbClr val="00778B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rgbClr val="00778B"/>
                        </a:solidFill>
                      </a:rPr>
                      <a:t>8,6%</a:t>
                    </a:r>
                  </a:p>
                </c:rich>
              </c:tx>
              <c:numFmt formatCode="0.0;&quot;-&quot;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F311-4DF3-9C90-272EA769D93C}"/>
                </c:ext>
              </c:extLst>
            </c:dLbl>
            <c:dLbl>
              <c:idx val="1"/>
              <c:layout>
                <c:manualLayout>
                  <c:x val="0"/>
                  <c:y val="6.5196998123827399E-2"/>
                </c:manualLayout>
              </c:layout>
              <c:tx>
                <c:rich>
                  <a:bodyPr wrap="none"/>
                  <a:lstStyle/>
                  <a:p>
                    <a:pPr>
                      <a:defRPr sz="1600" b="1" kern="1200">
                        <a:solidFill>
                          <a:srgbClr val="00778B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rgbClr val="00778B"/>
                        </a:solidFill>
                      </a:rPr>
                      <a:t>9,5%</a:t>
                    </a:r>
                  </a:p>
                </c:rich>
              </c:tx>
              <c:numFmt formatCode="0.0;&quot;-&quot;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1-F311-4DF3-9C90-272EA769D93C}"/>
                </c:ext>
              </c:extLst>
            </c:dLbl>
            <c:dLbl>
              <c:idx val="2"/>
              <c:layout>
                <c:manualLayout>
                  <c:x val="0"/>
                  <c:y val="-6.8949343339587243E-2"/>
                </c:manualLayout>
              </c:layout>
              <c:tx>
                <c:rich>
                  <a:bodyPr wrap="none"/>
                  <a:lstStyle/>
                  <a:p>
                    <a:pPr>
                      <a:defRPr sz="1600" b="1" kern="1200">
                        <a:solidFill>
                          <a:srgbClr val="00778B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rgbClr val="00778B"/>
                        </a:solidFill>
                      </a:rPr>
                      <a:t>14,7%</a:t>
                    </a:r>
                  </a:p>
                </c:rich>
              </c:tx>
              <c:numFmt formatCode="0.0;&quot;-&quot;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2-F311-4DF3-9C90-272EA769D93C}"/>
                </c:ext>
              </c:extLst>
            </c:dLbl>
            <c:dLbl>
              <c:idx val="3"/>
              <c:layout>
                <c:manualLayout>
                  <c:x val="0"/>
                  <c:y val="-6.8949343339587243E-2"/>
                </c:manualLayout>
              </c:layout>
              <c:tx>
                <c:rich>
                  <a:bodyPr wrap="none"/>
                  <a:lstStyle/>
                  <a:p>
                    <a:pPr>
                      <a:defRPr sz="1600" b="1" kern="1200">
                        <a:solidFill>
                          <a:srgbClr val="00778B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rgbClr val="00778B"/>
                        </a:solidFill>
                      </a:rPr>
                      <a:t>17,4%</a:t>
                    </a:r>
                  </a:p>
                </c:rich>
              </c:tx>
              <c:numFmt formatCode="0.0;&quot;-&quot;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F311-4DF3-9C90-272EA769D9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00778B"/>
                    </a:solidFill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Sheet1!$B$1:$I$1</c:f>
              <c:numCache>
                <c:formatCode>0.0;"-"0.0</c:formatCode>
                <c:ptCount val="8"/>
                <c:pt idx="0">
                  <c:v>8.6</c:v>
                </c:pt>
                <c:pt idx="1">
                  <c:v>9.5</c:v>
                </c:pt>
                <c:pt idx="2">
                  <c:v>14.7</c:v>
                </c:pt>
                <c:pt idx="3">
                  <c:v>17.399999999999999</c:v>
                </c:pt>
                <c:pt idx="4" formatCode="General">
                  <c:v>20.6</c:v>
                </c:pt>
                <c:pt idx="5">
                  <c:v>23.7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311-4DF3-9C90-272EA769D93C}"/>
            </c:ext>
          </c:extLst>
        </c:ser>
        <c:ser>
          <c:idx val="1"/>
          <c:order val="1"/>
          <c:spPr>
            <a:ln>
              <a:noFill/>
            </a:ln>
          </c:spPr>
          <c:marker>
            <c:symbol val="none"/>
          </c:marker>
          <c:dPt>
            <c:idx val="4"/>
            <c:marker>
              <c:symbol val="circle"/>
              <c:size val="8"/>
              <c:spPr>
                <a:solidFill>
                  <a:srgbClr val="007B92"/>
                </a:solidFill>
                <a:ln>
                  <a:solidFill>
                    <a:srgbClr val="00778B"/>
                  </a:solidFill>
                </a:ln>
              </c:spPr>
            </c:marker>
            <c:bubble3D val="0"/>
            <c:spPr>
              <a:ln>
                <a:solidFill>
                  <a:srgbClr val="00778B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F311-4DF3-9C90-272EA769D93C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A-F311-4DF3-9C90-272EA769D93C}"/>
              </c:ext>
            </c:extLst>
          </c:dPt>
          <c:dPt>
            <c:idx val="7"/>
            <c:marker>
              <c:symbol val="circle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B-F311-4DF3-9C90-272EA769D93C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C-F311-4DF3-9C90-272EA769D93C}"/>
              </c:ext>
            </c:extLst>
          </c:dPt>
          <c:dLbls>
            <c:dLbl>
              <c:idx val="4"/>
              <c:layout>
                <c:manualLayout>
                  <c:x val="-7.5753221274237503E-2"/>
                  <c:y val="-8.7710921688259891E-2"/>
                </c:manualLayout>
              </c:layout>
              <c:tx>
                <c:rich>
                  <a:bodyPr wrap="none"/>
                  <a:lstStyle/>
                  <a:p>
                    <a:pPr>
                      <a:defRPr sz="1600" b="1" kern="1200">
                        <a:solidFill>
                          <a:srgbClr val="00778B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rgbClr val="00778B"/>
                        </a:solidFill>
                      </a:rPr>
                      <a:t>20,6%</a:t>
                    </a:r>
                  </a:p>
                </c:rich>
              </c:tx>
              <c:numFmt formatCode="0.0;&quot;-&quot;0.0" sourceLinked="0"/>
              <c:spPr>
                <a:noFill/>
                <a:ln>
                  <a:noFill/>
                </a:ln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F311-4DF3-9C90-272EA769D93C}"/>
                </c:ext>
              </c:extLst>
            </c:dLbl>
            <c:dLbl>
              <c:idx val="7"/>
              <c:layout>
                <c:manualLayout>
                  <c:x val="0"/>
                  <c:y val="-6.8949343339587243E-2"/>
                </c:manualLayout>
              </c:layout>
              <c:tx>
                <c:rich>
                  <a:bodyPr wrap="none"/>
                  <a:lstStyle/>
                  <a:p>
                    <a:pPr>
                      <a:defRPr sz="1600" b="1" kern="1200">
                        <a:solidFill>
                          <a:srgbClr val="00778B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="1" dirty="0">
                        <a:solidFill>
                          <a:srgbClr val="00778B"/>
                        </a:solidFill>
                      </a:rPr>
                      <a:t>30,0%</a:t>
                    </a:r>
                  </a:p>
                </c:rich>
              </c:tx>
              <c:numFmt formatCode="0.0;&quot;-&quot;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B-F311-4DF3-9C90-272EA769D9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00778B"/>
                    </a:solidFill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Sheet1!$B$2:$I$2</c:f>
              <c:numCache>
                <c:formatCode>General</c:formatCode>
                <c:ptCount val="8"/>
                <c:pt idx="4" formatCode="0.0;&quot;-&quot;0.0">
                  <c:v>20.6</c:v>
                </c:pt>
                <c:pt idx="7" formatCode="0.0;&quot;-&quot;0.0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F311-4DF3-9C90-272EA769D93C}"/>
            </c:ext>
          </c:extLst>
        </c:ser>
        <c:ser>
          <c:idx val="2"/>
          <c:order val="2"/>
          <c:spPr>
            <a:ln w="28575" algn="ctr">
              <a:solidFill>
                <a:srgbClr val="DC5021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square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E-F311-4DF3-9C90-272EA769D93C}"/>
              </c:ext>
            </c:extLst>
          </c:dPt>
          <c:dPt>
            <c:idx val="1"/>
            <c:marker>
              <c:symbol val="square"/>
              <c:size val="8"/>
            </c:marker>
            <c:bubble3D val="0"/>
            <c:extLst>
              <c:ext xmlns:c16="http://schemas.microsoft.com/office/drawing/2014/chart" uri="{C3380CC4-5D6E-409C-BE32-E72D297353CC}">
                <c16:uniqueId val="{0000000F-F311-4DF3-9C90-272EA769D93C}"/>
              </c:ext>
            </c:extLst>
          </c:dPt>
          <c:dPt>
            <c:idx val="2"/>
            <c:marker>
              <c:symbol val="square"/>
              <c:size val="8"/>
              <c:spPr>
                <a:solidFill>
                  <a:srgbClr val="DC5021"/>
                </a:solidFill>
                <a:ln w="9525" algn="ctr">
                  <a:solidFill>
                    <a:srgbClr val="DC502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F311-4DF3-9C90-272EA769D93C}"/>
              </c:ext>
            </c:extLst>
          </c:dPt>
          <c:dPt>
            <c:idx val="3"/>
            <c:marker>
              <c:symbol val="square"/>
              <c:size val="8"/>
              <c:spPr>
                <a:solidFill>
                  <a:srgbClr val="C00000"/>
                </a:solidFill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F311-4DF3-9C90-272EA769D93C}"/>
              </c:ext>
            </c:extLst>
          </c:dPt>
          <c:dPt>
            <c:idx val="4"/>
            <c:marker>
              <c:symbol val="square"/>
              <c:size val="8"/>
              <c:spPr>
                <a:solidFill>
                  <a:srgbClr val="DC5021"/>
                </a:solidFill>
                <a:ln w="9525" algn="ctr">
                  <a:solidFill>
                    <a:srgbClr val="DC5021"/>
                  </a:solidFill>
                  <a:prstDash val="solid"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F311-4DF3-9C90-272EA769D93C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3-F311-4DF3-9C90-272EA769D93C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4-F311-4DF3-9C90-272EA769D93C}"/>
              </c:ext>
            </c:extLst>
          </c:dPt>
          <c:dLbls>
            <c:dLbl>
              <c:idx val="0"/>
              <c:layout>
                <c:manualLayout>
                  <c:x val="0"/>
                  <c:y val="-6.8949343339587243E-2"/>
                </c:manualLayout>
              </c:layout>
              <c:tx>
                <c:rich>
                  <a:bodyPr wrap="none"/>
                  <a:lstStyle/>
                  <a:p>
                    <a:pPr>
                      <a:defRPr sz="1600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accent1"/>
                        </a:solidFill>
                      </a:rPr>
                      <a:t>8,4%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E-F311-4DF3-9C90-272EA769D93C}"/>
                </c:ext>
              </c:extLst>
            </c:dLbl>
            <c:dLbl>
              <c:idx val="2"/>
              <c:layout>
                <c:manualLayout>
                  <c:x val="0"/>
                  <c:y val="6.5196998123827399E-2"/>
                </c:manualLayout>
              </c:layout>
              <c:tx>
                <c:rich>
                  <a:bodyPr wrap="none"/>
                  <a:lstStyle/>
                  <a:p>
                    <a:pPr>
                      <a:defRPr sz="1600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accent1"/>
                        </a:solidFill>
                      </a:rPr>
                      <a:t>11,3%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0-F311-4DF3-9C90-272EA769D93C}"/>
                </c:ext>
              </c:extLst>
            </c:dLbl>
            <c:dLbl>
              <c:idx val="3"/>
              <c:layout>
                <c:manualLayout>
                  <c:x val="0"/>
                  <c:y val="6.5196998123827399E-2"/>
                </c:manualLayout>
              </c:layout>
              <c:tx>
                <c:rich>
                  <a:bodyPr wrap="none"/>
                  <a:lstStyle/>
                  <a:p>
                    <a:pPr>
                      <a:defRPr sz="1600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accent1"/>
                        </a:solidFill>
                      </a:rPr>
                      <a:t>14,3%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1-F311-4DF3-9C90-272EA769D93C}"/>
                </c:ext>
              </c:extLst>
            </c:dLbl>
            <c:dLbl>
              <c:idx val="4"/>
              <c:layout>
                <c:manualLayout>
                  <c:x val="0"/>
                  <c:y val="6.5196998123827399E-2"/>
                </c:manualLayout>
              </c:layout>
              <c:tx>
                <c:rich>
                  <a:bodyPr wrap="none"/>
                  <a:lstStyle/>
                  <a:p>
                    <a:pPr>
                      <a:defRPr sz="1600" kern="120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accent1"/>
                        </a:solidFill>
                      </a:rPr>
                      <a:t>15,2%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2-F311-4DF3-9C90-272EA769D93C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1"/>
                    </a:solidFill>
                  </a:defRPr>
                </a:pPr>
                <a:endParaRPr lang="es-C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Sheet1!$B$3:$I$3</c:f>
              <c:numCache>
                <c:formatCode>General</c:formatCode>
                <c:ptCount val="8"/>
                <c:pt idx="0" formatCode="0.0;&quot;-&quot;0.0">
                  <c:v>8.4</c:v>
                </c:pt>
                <c:pt idx="1">
                  <c:v>9.8500000000000014</c:v>
                </c:pt>
                <c:pt idx="2" formatCode="0.0;&quot;-&quot;0.0">
                  <c:v>11.3</c:v>
                </c:pt>
                <c:pt idx="3" formatCode="0.0;&quot;-&quot;0.0">
                  <c:v>14.3</c:v>
                </c:pt>
                <c:pt idx="4" formatCode="0.0;&quot;-&quot;0.0">
                  <c:v>15.2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F311-4DF3-9C90-272EA769D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6815872"/>
        <c:axId val="1"/>
      </c:lineChart>
      <c:catAx>
        <c:axId val="83681587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FFFFFF">
                <a:lumMod val="50000"/>
              </a:srgbClr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0"/>
          <c:min val="5"/>
        </c:scaling>
        <c:delete val="0"/>
        <c:axPos val="r"/>
        <c:majorGridlines>
          <c:spPr>
            <a:ln>
              <a:noFill/>
            </a:ln>
          </c:spPr>
        </c:majorGridlines>
        <c:numFmt formatCode="0.0;&quot;-&quot;0.0" sourceLinked="1"/>
        <c:majorTickMark val="none"/>
        <c:minorTickMark val="none"/>
        <c:tickLblPos val="none"/>
        <c:spPr>
          <a:ln w="9525" algn="ctr">
            <a:solidFill>
              <a:schemeClr val="accent3"/>
            </a:solidFill>
            <a:prstDash val="solid"/>
          </a:ln>
        </c:spPr>
        <c:crossAx val="836815872"/>
        <c:crosses val="max"/>
        <c:crossBetween val="between"/>
      </c:valAx>
      <c:spPr>
        <a:solidFill>
          <a:srgbClr val="FFFFFF">
            <a:alpha val="0"/>
          </a:srgbClr>
        </a:solidFill>
      </c:spPr>
    </c:plotArea>
    <c:plotVisOnly val="0"/>
    <c:dispBlanksAs val="gap"/>
    <c:showDLblsOverMax val="1"/>
  </c:chart>
  <c:spPr>
    <a:noFill/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16:22:13.852"/>
    </inkml:context>
    <inkml:brush xml:id="br0">
      <inkml:brushProperty name="width" value="0.03528" units="cm"/>
      <inkml:brushProperty name="height" value="0.03528" units="cm"/>
      <inkml:brushProperty name="color" value="#FFFFFF"/>
    </inkml:brush>
  </inkml:definitions>
  <inkml:trace contextRef="#ctx0" brushRef="#br0">1 0 24575,'3'1'0,"0"0"0,-1-1 0,3 1 0,-2 1 0,0-1 0,-1 0 0,1 1 0,-1-1 0,4 4 0,16 6 0,-11-8 0,0-2 0,0 1 0,0 0 0,1-2 0,21-1 0,-24 0 0,0 1 0,-1-1 0,1 2 0,0 0 0,0 0 0,0-1 0,-1 4 0,2-3 0,-2 2 0,10 4 0,48 20 0,-52-23 0,0 2 0,0 0 0,-1 1 0,0 0 0,21 15 0,-23-15 0,-1 1 0,2-2 0,17 9 0,-19-11 0,0 1 0,0 0 0,0 1 0,-1 0 0,14 12 0,10 15 0,36 30 0,38 24 0,-82-66 0,-17-14 0,-2 0 0,2-2 0,12 9 0,-13-9 0,1 0 0,-1 1 0,10 10 0,-11-9 0,0-2 0,1 0 0,-1 1 0,12 6 0,19 6 0,64 34 0,-95-49 0,1 0 0,1 1 0,-2 1 0,12 9 0,-12-8 0,1-1 0,1 0 0,14 8 0,24 10 0,-25-12 0,-1 0 0,2-3 0,30 10 0,-50-18 0,42 10 0,-1 3 0,0-1 0,-1 5 0,45 20 0,-79-31 0,0-2 0,0 0 0,1-1 0,0 0 0,-1 0 0,2-1 0,-2 0 0,3 0 0,-3-1 0,1 0 0,1 0 0,12-2 0,426-1 0,-267 2 0,-165-2 0,-1 1 0,23-5 0,8-2 0,-9 4 0,10-3 0,52 2 0,298 5 0,-389 2 0,1-1 0,-1 0 0,1 3 0,-2-2 0,2 1 0,0 0 0,-2 1 0,1 0 0,0-1 0,13 12 0,32 15 0,-12-15 0,72 16 0,-73-21 0,-24-4 0,-2-1 0,29 15 0,-31-14 0,0 0 0,1-1 0,-1 1 0,2-2 0,14 3 0,-15-5 0,-1 2 0,0 0 0,16 7 0,20 7 0,-8-10 0,1 0 0,43 4 0,-39-10 0,42 6 0,94 16 0,-131-17 0,16 2 0,67 7 0,413-17 0,-531 2 0,2 1 0,23 5 0,2 0 0,-1-1 0,-11-2 0,48 3 0,-61-7 0,-2 0 0,1 0 0,0 2 0,0 0 0,-1 2 0,1-1 0,0 2 0,-2 0 0,21 9 0,-5 0 0,2-2 0,0 0 0,63 12 0,-65-17 0,1 1 0,-2 3 0,38 17 0,-11-12 0,-46-13 0,-2-1 0,2 0 0,-2 1 0,1 0 0,-1 1 0,1 0 0,9 6 0,-7-3 0,1-1 0,0 1 0,0-2 0,20 6 0,31 15 0,-42-16 0,0-2 0,1 0 0,22 5 0,43 15 0,-67-21 0,-2-2 0,2 0 0,34 4 0,-50-8 0,22 2 0,-1 2 0,1 1 0,-1 1 0,30 12 0,-46-16 0,-1 1 0,2-3 0,-1 2 0,1-2 0,16 1 0,-15-2 0,0 1 0,-1 1 0,1 0 0,15 6 0,32 18 0,-40-17 0,1 0 0,1-2 0,27 7 0,-24-8 0,0 1 0,0 0 0,-1 2 0,23 10 0,-38-16 0,3 1 0,-2-1 0,1-1 0,0 0 0,17 0 0,-21-2 0,1 1 0,0-1 0,0 1 0,-1-1 0,0 2 0,2-1 0,-2 1 0,1 0 0,-1-1 0,1 3 0,-1-1 0,0-1 0,-1 1 0,1 1 0,1-1 0,2 5 0,24 26 0,-26-30 0,0 1 0,-1 1 0,1 0 0,-1 0 0,0 0 0,-1 0 0,0 1 0,-1 0 0,1 0 0,0 0 0,-1 0 0,0 0 0,1 8 0,0 3 0,2 2 0,9 24 0,-7-25 0,-2 1 0,5 20 0,-3 5 0,-3 1 0,-1 73 0,-2-34 0,-4 75 0,-18-48 0,-2-45 0,8-26 0,3-18 0,-21 45 0,-6 9 0,23-37 0,5-19 0,2 3 0,-1-2 0,3 2 0,-5 24 0,8-32 0,-2 0 0,1-1 0,-2 1 0,-1 0 0,-12 21 0,-10 26 0,19-38 0,-22 33 0,-1 4 0,11-18 0,9-19 0,2 1 0,-10 29 0,5-14 0,12-28 0,-1-1 0,1 1 0,-4 19 0,1 29 0,0 90 0,7-106-1365,0-35-5461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03AE1-687C-4056-8627-1983C88D0A3E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1B2E9-722F-4CDE-962B-4CF1907982E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843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1B2E9-722F-4CDE-962B-4CF1907982E7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658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E0939-739A-4BB3-9F96-186B4C7DF94F}" type="slidenum"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73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1B2E9-722F-4CDE-962B-4CF1907982E7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40342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C3209-5629-4592-9363-AFB7D314B450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150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E0939-739A-4BB3-9F96-186B4C7DF94F}" type="slidenum">
              <a:rPr kumimoji="0" lang="es-C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342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1B2E9-722F-4CDE-962B-4CF1907982E7}" type="slidenum">
              <a:rPr lang="es-CL" smtClean="0"/>
              <a:t>14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6701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1B2E9-722F-4CDE-962B-4CF1907982E7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88577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1B2E9-722F-4CDE-962B-4CF1907982E7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6586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9EB5A-41DB-462E-A713-EA7542642AB6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68981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7A42D-2EE1-41E4-A958-F19291691C69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584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1B2E9-722F-4CDE-962B-4CF1907982E7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1794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654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E7213-8068-8D07-3397-770D7873F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47D217F-369B-8945-9701-CE37ED672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76DB64D-5E30-5FC4-BE99-020E2ECBE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AB979F5-F87E-A99C-233A-5D2C006726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B1497-9386-420B-9872-9B913AC579E7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302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1B2E9-722F-4CDE-962B-4CF1907982E7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0235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1B2E9-722F-4CDE-962B-4CF1907982E7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1661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1B2E9-722F-4CDE-962B-4CF1907982E7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927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99B2BC-B9AE-4183-ABE2-E936E518B7C2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8700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0C3209-5629-4592-9363-AFB7D314B450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6996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1B2E9-722F-4CDE-962B-4CF1907982E7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4635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E0E3F-C7EE-2FFF-B4CF-A7683D2FF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066DFC-4DCC-B9C3-0336-49486730C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5D1DED-FFDE-7387-085C-12F52320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21F6B9-7CEA-E32E-1484-46D88329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659A30-3BA4-A409-035F-EEC8B85F0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2153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F0D0EA-7309-251D-6568-593F1B9EE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D5C9D9-64EB-F569-46B9-359F1E6E3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6357D8-FFA8-982F-6542-8630D8E6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F3054-8985-C2DA-0225-E053E57C5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BFDD2E-30AE-0DC4-CFA6-8A1E85317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200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3988206-80C4-842C-A843-9A1C5A991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4F0643-0AAE-17B7-79B1-BC6E1BD71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172202-E686-768C-65ED-6FA92D854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1A82FF-258B-D40B-1DDC-D643306F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B3CDBD-1203-7B88-9DD6-90F5A174D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1279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F695213B-4641-4766-AC6D-3ECB4F9762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1777808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353" imgH="353" progId="TCLayout.ActiveDocument.1">
                  <p:embed/>
                </p:oleObj>
              </mc:Choice>
              <mc:Fallback>
                <p:oleObj name="Diapositiva de think-cell" r:id="rId4" imgW="353" imgH="353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F695213B-4641-4766-AC6D-3ECB4F9762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ángulo 20" hidden="1">
            <a:extLst>
              <a:ext uri="{FF2B5EF4-FFF2-40B4-BE49-F238E27FC236}">
                <a16:creationId xmlns:a16="http://schemas.microsoft.com/office/drawing/2014/main" id="{784582B5-2A06-4310-88CA-53EB806BCF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 dirty="0">
              <a:latin typeface="Calibri" panose="020F0502020204030204" pitchFamily="34" charset="0"/>
              <a:ea typeface="+mj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Marcador de título 1">
            <a:extLst>
              <a:ext uri="{FF2B5EF4-FFF2-40B4-BE49-F238E27FC236}">
                <a16:creationId xmlns:a16="http://schemas.microsoft.com/office/drawing/2014/main" id="{DDAC1A7F-5838-412A-AFB1-18FE9154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0">
              <a:defRPr b="1"/>
            </a:lvl1pPr>
          </a:lstStyle>
          <a:p>
            <a:r>
              <a:rPr lang="en-GB"/>
              <a:t>Haga clic para modificar el estilo de título del patrón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CA2A4A-C2F5-496B-9A84-F1046522EB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304380"/>
            <a:ext cx="1547243" cy="3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0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F695213B-4641-4766-AC6D-3ECB4F9762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52928907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353" imgH="353" progId="TCLayout.ActiveDocument.1">
                  <p:embed/>
                </p:oleObj>
              </mc:Choice>
              <mc:Fallback>
                <p:oleObj name="Diapositiva de think-cell" r:id="rId4" imgW="353" imgH="353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F695213B-4641-4766-AC6D-3ECB4F9762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A7A9991-4093-434D-8ACD-BA7E6CA6DD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1"/>
            <a:ext cx="12192000" cy="6858000"/>
          </a:xfrm>
          <a:prstGeom prst="rect">
            <a:avLst/>
          </a:prstGeom>
        </p:spPr>
      </p:pic>
      <p:sp>
        <p:nvSpPr>
          <p:cNvPr id="21" name="Rectángulo 20" hidden="1">
            <a:extLst>
              <a:ext uri="{FF2B5EF4-FFF2-40B4-BE49-F238E27FC236}">
                <a16:creationId xmlns:a16="http://schemas.microsoft.com/office/drawing/2014/main" id="{784582B5-2A06-4310-88CA-53EB806BCF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1" i="0" baseline="0" dirty="0">
              <a:latin typeface="Calibri" panose="020F0502020204030204" pitchFamily="34" charset="0"/>
              <a:ea typeface="+mj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Marcador de título 1">
            <a:extLst>
              <a:ext uri="{FF2B5EF4-FFF2-40B4-BE49-F238E27FC236}">
                <a16:creationId xmlns:a16="http://schemas.microsoft.com/office/drawing/2014/main" id="{DDAC1A7F-5838-412A-AFB1-18FE9154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898" y="365127"/>
            <a:ext cx="9688902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0">
              <a:defRPr b="1"/>
            </a:lvl1pPr>
          </a:lstStyle>
          <a:p>
            <a:r>
              <a:rPr lang="en-GB"/>
              <a:t>Haga clic para modificar el estilo de título del patrón</a:t>
            </a:r>
            <a:endParaRPr lang="en-GB" dirty="0"/>
          </a:p>
        </p:txBody>
      </p:sp>
      <p:sp>
        <p:nvSpPr>
          <p:cNvPr id="8" name="Marcador de título 1">
            <a:extLst>
              <a:ext uri="{FF2B5EF4-FFF2-40B4-BE49-F238E27FC236}">
                <a16:creationId xmlns:a16="http://schemas.microsoft.com/office/drawing/2014/main" id="{646123E8-9F07-4D78-BEB9-96247C83674B}"/>
              </a:ext>
            </a:extLst>
          </p:cNvPr>
          <p:cNvSpPr txBox="1">
            <a:spLocks/>
          </p:cNvSpPr>
          <p:nvPr userDrawn="1"/>
        </p:nvSpPr>
        <p:spPr>
          <a:xfrm>
            <a:off x="4625453" y="6492875"/>
            <a:ext cx="294109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 rtl="0"/>
            <a:r>
              <a:rPr lang="en-GB" sz="1000" b="0" dirty="0">
                <a:solidFill>
                  <a:srgbClr val="575757"/>
                </a:solidFill>
                <a:latin typeface="+mn-lt"/>
              </a:rPr>
              <a:t>Antofagasta plc | 2023 Half Year Results</a:t>
            </a:r>
          </a:p>
        </p:txBody>
      </p:sp>
    </p:spTree>
    <p:extLst>
      <p:ext uri="{BB962C8B-B14F-4D97-AF65-F5344CB8AC3E}">
        <p14:creationId xmlns:p14="http://schemas.microsoft.com/office/powerpoint/2010/main" val="2395910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F695213B-4641-4766-AC6D-3ECB4F9762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3328587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53" imgH="353" progId="TCLayout.ActiveDocument.1">
                  <p:embed/>
                </p:oleObj>
              </mc:Choice>
              <mc:Fallback>
                <p:oleObj name="Diapositiva de think-cell" r:id="rId3" imgW="353" imgH="353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F695213B-4641-4766-AC6D-3ECB4F9762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C850BE0-9E33-703C-7FB1-43AF304284E9}"/>
              </a:ext>
            </a:extLst>
          </p:cNvPr>
          <p:cNvSpPr txBox="1">
            <a:spLocks/>
          </p:cNvSpPr>
          <p:nvPr userDrawn="1"/>
        </p:nvSpPr>
        <p:spPr>
          <a:xfrm>
            <a:off x="4625453" y="6492875"/>
            <a:ext cx="294109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 rtl="0"/>
            <a:r>
              <a:rPr lang="en-GB" sz="1000" b="0" dirty="0">
                <a:solidFill>
                  <a:srgbClr val="575757"/>
                </a:solidFill>
                <a:latin typeface="+mn-lt"/>
              </a:rPr>
              <a:t>Antofagasta plc | 2023 Full Year Results</a:t>
            </a:r>
          </a:p>
        </p:txBody>
      </p:sp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33B4EF44-B829-9E9E-FD5B-E356F2FE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39558"/>
            <a:ext cx="10415016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0">
              <a:defRPr b="1"/>
            </a:lvl1pPr>
          </a:lstStyle>
          <a:p>
            <a:r>
              <a:rPr lang="en-GB"/>
              <a:t>Haga clic para modificar el estilo de título del patrón</a:t>
            </a:r>
            <a:endParaRPr lang="en-GB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7D1361F-2A6D-C5F3-E770-88C5D0B42F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304380"/>
            <a:ext cx="1547243" cy="3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99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F695213B-4641-4766-AC6D-3ECB4F9762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3328587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53" imgH="353" progId="TCLayout.ActiveDocument.1">
                  <p:embed/>
                </p:oleObj>
              </mc:Choice>
              <mc:Fallback>
                <p:oleObj name="Diapositiva de think-cell" r:id="rId3" imgW="353" imgH="353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F695213B-4641-4766-AC6D-3ECB4F9762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C850BE0-9E33-703C-7FB1-43AF304284E9}"/>
              </a:ext>
            </a:extLst>
          </p:cNvPr>
          <p:cNvSpPr txBox="1">
            <a:spLocks/>
          </p:cNvSpPr>
          <p:nvPr userDrawn="1"/>
        </p:nvSpPr>
        <p:spPr>
          <a:xfrm>
            <a:off x="4625453" y="6492875"/>
            <a:ext cx="294109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 rtl="0"/>
            <a:r>
              <a:rPr lang="en-GB" sz="1000" b="0" dirty="0">
                <a:solidFill>
                  <a:srgbClr val="575757"/>
                </a:solidFill>
                <a:latin typeface="+mn-lt"/>
              </a:rPr>
              <a:t>Antofagasta plc | 2023 Full Year Results</a:t>
            </a:r>
          </a:p>
        </p:txBody>
      </p:sp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33B4EF44-B829-9E9E-FD5B-E356F2FE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39558"/>
            <a:ext cx="10415016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0">
              <a:defRPr b="1"/>
            </a:lvl1pPr>
          </a:lstStyle>
          <a:p>
            <a:r>
              <a:rPr lang="en-GB"/>
              <a:t>Haga clic para modificar el estilo de título del patrón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2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8E26-7BB3-4C40-49E7-C8317989F5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ABCC1-5E86-1C37-D7E0-D7D214635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13B62-64FA-8F67-B431-6972FB1C9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02214-7AF6-BE4E-BE79-2AC8A307DEE7}" type="datetimeFigureOut">
              <a:rPr lang="en-US" smtClean="0"/>
              <a:t>9/8/2024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B446-B657-3F1D-BCB9-B9422CB5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2EA8C-3AA5-D378-62D4-F54FEBBB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95CF-4F77-2E4A-9016-CFA348751DA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660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043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95690" y="2278683"/>
            <a:ext cx="6400619" cy="3316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95" b="1" i="0">
                <a:solidFill>
                  <a:srgbClr val="007B9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7186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F695213B-4641-4766-AC6D-3ECB4F9762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27009385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353" imgH="353" progId="TCLayout.ActiveDocument.1">
                  <p:embed/>
                </p:oleObj>
              </mc:Choice>
              <mc:Fallback>
                <p:oleObj name="Diapositiva de think-cell" r:id="rId4" imgW="353" imgH="353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F695213B-4641-4766-AC6D-3ECB4F9762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ángulo 20" hidden="1">
            <a:extLst>
              <a:ext uri="{FF2B5EF4-FFF2-40B4-BE49-F238E27FC236}">
                <a16:creationId xmlns:a16="http://schemas.microsoft.com/office/drawing/2014/main" id="{784582B5-2A06-4310-88CA-53EB806BCF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CL" sz="3200" b="1" i="0" baseline="0" dirty="0">
              <a:latin typeface="Calibri" panose="020F0502020204030204" pitchFamily="34" charset="0"/>
              <a:ea typeface="+mj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Marcador de título 1">
            <a:extLst>
              <a:ext uri="{FF2B5EF4-FFF2-40B4-BE49-F238E27FC236}">
                <a16:creationId xmlns:a16="http://schemas.microsoft.com/office/drawing/2014/main" id="{DDAC1A7F-5838-412A-AFB1-18FE9154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0">
              <a:defRPr b="1"/>
            </a:lvl1pPr>
          </a:lstStyle>
          <a:p>
            <a:r>
              <a:rPr lang="es-CL"/>
              <a:t>Haga clic para modificar el estilo de título del patrón</a:t>
            </a:r>
            <a:endParaRPr lang="es-C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CA2A4A-C2F5-496B-9A84-F1046522EB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304380"/>
            <a:ext cx="1547243" cy="3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93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28F97-3C44-24B7-878A-4ACDD4F9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7BDC62-569F-6862-650E-68B48285F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9CD18D-FE68-C0A7-5BBB-3C7692127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5C5D5C4-EBB1-B9C8-9D82-4902A4B7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B8E43C-2B3D-8788-FDE8-2B1FB919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3818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F695213B-4641-4766-AC6D-3ECB4F9762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322672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353" imgH="353" progId="TCLayout.ActiveDocument.1">
                  <p:embed/>
                </p:oleObj>
              </mc:Choice>
              <mc:Fallback>
                <p:oleObj name="Diapositiva de think-cell" r:id="rId4" imgW="353" imgH="353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F695213B-4641-4766-AC6D-3ECB4F9762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A7A9991-4093-434D-8ACD-BA7E6CA6DD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1"/>
            <a:ext cx="12192000" cy="6858000"/>
          </a:xfrm>
          <a:prstGeom prst="rect">
            <a:avLst/>
          </a:prstGeom>
        </p:spPr>
      </p:pic>
      <p:sp>
        <p:nvSpPr>
          <p:cNvPr id="21" name="Rectángulo 20" hidden="1">
            <a:extLst>
              <a:ext uri="{FF2B5EF4-FFF2-40B4-BE49-F238E27FC236}">
                <a16:creationId xmlns:a16="http://schemas.microsoft.com/office/drawing/2014/main" id="{784582B5-2A06-4310-88CA-53EB806BCFD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CL" sz="3200" b="1" i="0" baseline="0" dirty="0">
              <a:latin typeface="Calibri" panose="020F0502020204030204" pitchFamily="34" charset="0"/>
              <a:ea typeface="+mj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2" name="Marcador de título 1">
            <a:extLst>
              <a:ext uri="{FF2B5EF4-FFF2-40B4-BE49-F238E27FC236}">
                <a16:creationId xmlns:a16="http://schemas.microsoft.com/office/drawing/2014/main" id="{DDAC1A7F-5838-412A-AFB1-18FE9154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898" y="365127"/>
            <a:ext cx="9688902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0">
              <a:defRPr b="1"/>
            </a:lvl1pPr>
          </a:lstStyle>
          <a:p>
            <a:r>
              <a:rPr lang="es-CL"/>
              <a:t>Haga clic para modificar el estilo de título del patrón</a:t>
            </a:r>
            <a:endParaRPr lang="es-CL" dirty="0"/>
          </a:p>
        </p:txBody>
      </p:sp>
      <p:sp>
        <p:nvSpPr>
          <p:cNvPr id="8" name="Marcador de título 1">
            <a:extLst>
              <a:ext uri="{FF2B5EF4-FFF2-40B4-BE49-F238E27FC236}">
                <a16:creationId xmlns:a16="http://schemas.microsoft.com/office/drawing/2014/main" id="{646123E8-9F07-4D78-BEB9-96247C83674B}"/>
              </a:ext>
            </a:extLst>
          </p:cNvPr>
          <p:cNvSpPr txBox="1">
            <a:spLocks/>
          </p:cNvSpPr>
          <p:nvPr userDrawn="1"/>
        </p:nvSpPr>
        <p:spPr>
          <a:xfrm>
            <a:off x="4625453" y="6492875"/>
            <a:ext cx="294109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 rtl="0"/>
            <a:r>
              <a:rPr lang="es-CL" sz="1000" b="0">
                <a:solidFill>
                  <a:srgbClr val="575757"/>
                </a:solidFill>
                <a:latin typeface="+mn-lt"/>
              </a:rPr>
              <a:t>Antofagasta plc | 2023 Half Year Results</a:t>
            </a:r>
            <a:endParaRPr lang="es-CL" sz="1000" b="0" dirty="0">
              <a:solidFill>
                <a:srgbClr val="57575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5445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F695213B-4641-4766-AC6D-3ECB4F9762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3380142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53" imgH="353" progId="TCLayout.ActiveDocument.1">
                  <p:embed/>
                </p:oleObj>
              </mc:Choice>
              <mc:Fallback>
                <p:oleObj name="Diapositiva de think-cell" r:id="rId3" imgW="353" imgH="353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F695213B-4641-4766-AC6D-3ECB4F9762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C850BE0-9E33-703C-7FB1-43AF304284E9}"/>
              </a:ext>
            </a:extLst>
          </p:cNvPr>
          <p:cNvSpPr txBox="1">
            <a:spLocks/>
          </p:cNvSpPr>
          <p:nvPr userDrawn="1"/>
        </p:nvSpPr>
        <p:spPr>
          <a:xfrm>
            <a:off x="4625453" y="6492875"/>
            <a:ext cx="294109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 rtl="0"/>
            <a:r>
              <a:rPr lang="es-CL" sz="1000" b="0">
                <a:solidFill>
                  <a:srgbClr val="575757"/>
                </a:solidFill>
                <a:latin typeface="+mn-lt"/>
              </a:rPr>
              <a:t>Antofagasta plc | 2023 Full Year Results</a:t>
            </a:r>
            <a:endParaRPr lang="es-CL" sz="1000" b="0" dirty="0">
              <a:solidFill>
                <a:srgbClr val="575757"/>
              </a:solidFill>
              <a:latin typeface="+mn-lt"/>
            </a:endParaRPr>
          </a:p>
        </p:txBody>
      </p:sp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33B4EF44-B829-9E9E-FD5B-E356F2FE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39558"/>
            <a:ext cx="10415016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0">
              <a:defRPr b="1"/>
            </a:lvl1pPr>
          </a:lstStyle>
          <a:p>
            <a:r>
              <a:rPr lang="es-CL"/>
              <a:t>Haga clic para modificar el estilo de título del patrón</a:t>
            </a:r>
            <a:endParaRPr lang="es-CL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7D1361F-2A6D-C5F3-E770-88C5D0B42F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304380"/>
            <a:ext cx="1547243" cy="3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71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F695213B-4641-4766-AC6D-3ECB4F9762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3918652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53" imgH="353" progId="TCLayout.ActiveDocument.1">
                  <p:embed/>
                </p:oleObj>
              </mc:Choice>
              <mc:Fallback>
                <p:oleObj name="Diapositiva de think-cell" r:id="rId3" imgW="353" imgH="353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F695213B-4641-4766-AC6D-3ECB4F9762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C850BE0-9E33-703C-7FB1-43AF304284E9}"/>
              </a:ext>
            </a:extLst>
          </p:cNvPr>
          <p:cNvSpPr txBox="1">
            <a:spLocks/>
          </p:cNvSpPr>
          <p:nvPr userDrawn="1"/>
        </p:nvSpPr>
        <p:spPr>
          <a:xfrm>
            <a:off x="4625453" y="6492875"/>
            <a:ext cx="294109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 rtl="0"/>
            <a:r>
              <a:rPr lang="es-CL" sz="1000" b="0">
                <a:solidFill>
                  <a:srgbClr val="575757"/>
                </a:solidFill>
                <a:latin typeface="+mn-lt"/>
              </a:rPr>
              <a:t>Antofagasta plc | 2023 Full Year Results</a:t>
            </a:r>
            <a:endParaRPr lang="es-CL" sz="1000" b="0" dirty="0">
              <a:solidFill>
                <a:srgbClr val="575757"/>
              </a:solidFill>
              <a:latin typeface="+mn-lt"/>
            </a:endParaRPr>
          </a:p>
        </p:txBody>
      </p:sp>
      <p:sp>
        <p:nvSpPr>
          <p:cNvPr id="4" name="Marcador de título 1">
            <a:extLst>
              <a:ext uri="{FF2B5EF4-FFF2-40B4-BE49-F238E27FC236}">
                <a16:creationId xmlns:a16="http://schemas.microsoft.com/office/drawing/2014/main" id="{33B4EF44-B829-9E9E-FD5B-E356F2FE5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39558"/>
            <a:ext cx="10415016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0">
              <a:defRPr b="1"/>
            </a:lvl1pPr>
          </a:lstStyle>
          <a:p>
            <a:r>
              <a:rPr lang="es-CL"/>
              <a:t>Haga clic para modificar el estilo de título del patrón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66134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C808C4F7-6EE9-6E02-4395-0AFEA3D085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59310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05" imgH="303" progId="TCLayout.ActiveDocument.1">
                  <p:embed/>
                </p:oleObj>
              </mc:Choice>
              <mc:Fallback>
                <p:oleObj name="Diapositiva de think-cell" r:id="rId3" imgW="305" imgH="30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808C4F7-6EE9-6E02-4395-0AFEA3D085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0928E26-7BB3-4C40-49E7-C8317989F5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vert="horz" anchor="b"/>
          <a:lstStyle>
            <a:lvl1pPr algn="ctr" rtl="0">
              <a:defRPr sz="6000"/>
            </a:lvl1pPr>
          </a:lstStyle>
          <a:p>
            <a:r>
              <a:rPr lang="es-CL"/>
              <a:t>Click to edit Master title style</a:t>
            </a:r>
            <a:endParaRPr lang="es-C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ABCC1-5E86-1C37-D7E0-D7D214635C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 rtl="0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CL"/>
              <a:t>Click to edit Master subtitle style</a:t>
            </a:r>
            <a:endParaRPr lang="es-C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13B62-64FA-8F67-B431-6972FB1C9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rtl="0">
              <a:defRPr/>
            </a:lvl1pPr>
          </a:lstStyle>
          <a:p>
            <a:fld id="{A1C02214-7AF6-BE4E-BE79-2AC8A307DEE7}" type="datetimeFigureOut">
              <a:rPr lang="es-CL" smtClean="0"/>
              <a:pPr/>
              <a:t>08-09-2024</a:t>
            </a:fld>
            <a:endParaRPr lang="es-C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B446-B657-3F1D-BCB9-B9422CB5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rtl="0">
              <a:defRPr/>
            </a:lvl1pPr>
          </a:lstStyle>
          <a:p>
            <a:endParaRPr lang="es-C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2EA8C-3AA5-D378-62D4-F54FEBBB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rtl="0">
              <a:defRPr/>
            </a:lvl1pPr>
          </a:lstStyle>
          <a:p>
            <a:fld id="{A6D595CF-4F77-2E4A-9016-CFA348751DA9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83660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95690" y="2278683"/>
            <a:ext cx="6400619" cy="3316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95" b="1" i="0">
                <a:solidFill>
                  <a:srgbClr val="007B9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7419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75505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8277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38381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8942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072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2B19A4-4CC4-C167-30AB-13A44A8E0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220031-630F-B3B0-87E8-53DF5C167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4AF2F7-213D-3F1C-4C65-54894BF3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136A01-B456-E727-2B61-6B987D978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8BBDE3-106A-587C-EF17-68333443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9326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5467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8000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8524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25645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218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96067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95690" y="2278683"/>
            <a:ext cx="6400619" cy="3316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95" b="1" i="0">
                <a:solidFill>
                  <a:srgbClr val="007B9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166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791D1C-F2B9-2324-612B-2D17004E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3DE831-56EE-C44A-CBCD-E137BE44C5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5D0F5E-776B-EB59-0FA9-773042B80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4BBA48-CA1C-B3E2-9517-7D8D3890F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23D71A-856E-342E-6F94-0FA53B59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6C928D-3540-9A43-3381-9C1B32CF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344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0CC12-D988-44C0-5C06-CD8DB51A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1746F6-14D6-5CC5-B7D5-1E69D943D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5599FDA-FC7A-1E9F-9DCA-9F9892C47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8F7089-6419-DB17-317D-2CA21D517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1D1788-AC6B-5B38-3DED-A995DD34C3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E532D37-1CF5-106D-133E-17C78ABA2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52DBB4E-2415-A31C-72C1-86DAC1E7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D508B3-CBA5-207E-6792-18CD798C3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853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F42FC-7B0C-DDEA-9006-024192F34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095717A-8388-6459-B7FB-5C4821175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779ABB-1DDE-0AF7-9F38-E84CB32A5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B861C3-ADF2-8A95-E124-FB474BC00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85575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A230523-E047-2ACD-6EDD-982E329E1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97B7090-D7D1-3D10-BD4B-A780EEA2C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1143A9-437C-D810-6082-D5A9B767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273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23D992-A045-42ED-9274-A7B14F2D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4D1342-73F1-C5DA-6B2A-5581BB82A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C9136F-3DEB-6A13-EF1A-A97211D4E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2560C1-011E-C582-CA56-2A225DEDE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ACB059-6A92-14D5-B91D-381FB1707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DC2CCA-4420-6089-929D-119AE326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4506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D3140-DDA4-8AD4-2EC0-C786DC5AC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B5A1B39-0C2B-840C-EE1B-319F90B5C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3BF07E-4AB0-BB91-4CEF-84DA5FC37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0C6E00-FB16-0852-B54F-809C106F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4D23C-C4BC-EC70-D54F-D39F992C0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A51E48-03B3-47DF-A927-5FB1F9DC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4750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16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3.xml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B14BC1E-E398-E84D-DA11-D9101C51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7A0EE8-27F4-7D41-ACCF-BFB851B1F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AC8487-9772-D48B-4162-17C47810F8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50AAA0-76FA-490E-BD31-CA70B65512BA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BA27DB-AA94-0193-88D4-73B410773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080D96-FEFF-F004-D23B-9A4DF68BE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C46307-C3E6-423D-89AE-045E2D81E5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516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5AAE1B18-38FE-4FFD-905C-59CB499A39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657984207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1" imgW="353" imgH="353" progId="TCLayout.ActiveDocument.1">
                  <p:embed/>
                </p:oleObj>
              </mc:Choice>
              <mc:Fallback>
                <p:oleObj name="Diapositiva de think-cell" r:id="rId11" imgW="353" imgH="353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5AAE1B18-38FE-4FFD-905C-59CB499A39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>
            <a:extLst>
              <a:ext uri="{FF2B5EF4-FFF2-40B4-BE49-F238E27FC236}">
                <a16:creationId xmlns:a16="http://schemas.microsoft.com/office/drawing/2014/main" id="{124648A6-03B9-4F5C-9366-3E39D763DE62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0" i="0" baseline="0" dirty="0">
              <a:latin typeface="Calibri" panose="020F0502020204030204" pitchFamily="34" charset="0"/>
              <a:ea typeface="+mj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E3E936-D60F-4FDC-86E6-F02CFF39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Haga clic para modificar el estilo de título del patrón</a:t>
            </a:r>
            <a:endParaRPr lang="en-GB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103555-A3B2-4F90-B0A5-0A763E15B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 anchorCtr="1"/>
          <a:lstStyle>
            <a:lvl1pPr algn="ct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srgbClr val="575757"/>
                </a:solidFill>
              </a:rPr>
              <a:t>Antofagasta plc | 2023 Full Year Results</a:t>
            </a:r>
          </a:p>
        </p:txBody>
      </p:sp>
    </p:spTree>
    <p:extLst>
      <p:ext uri="{BB962C8B-B14F-4D97-AF65-F5344CB8AC3E}">
        <p14:creationId xmlns:p14="http://schemas.microsoft.com/office/powerpoint/2010/main" val="122990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>
            <a:extLst>
              <a:ext uri="{FF2B5EF4-FFF2-40B4-BE49-F238E27FC236}">
                <a16:creationId xmlns:a16="http://schemas.microsoft.com/office/drawing/2014/main" id="{5AAE1B18-38FE-4FFD-905C-59CB499A39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526905423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0" imgW="353" imgH="353" progId="TCLayout.ActiveDocument.1">
                  <p:embed/>
                </p:oleObj>
              </mc:Choice>
              <mc:Fallback>
                <p:oleObj name="Diapositiva de think-cell" r:id="rId10" imgW="353" imgH="353" progId="TCLayout.ActiveDocument.1">
                  <p:embed/>
                  <p:pic>
                    <p:nvPicPr>
                      <p:cNvPr id="8" name="Objeto 7" hidden="1">
                        <a:extLst>
                          <a:ext uri="{FF2B5EF4-FFF2-40B4-BE49-F238E27FC236}">
                            <a16:creationId xmlns:a16="http://schemas.microsoft.com/office/drawing/2014/main" id="{5AAE1B18-38FE-4FFD-905C-59CB499A39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>
            <a:extLst>
              <a:ext uri="{FF2B5EF4-FFF2-40B4-BE49-F238E27FC236}">
                <a16:creationId xmlns:a16="http://schemas.microsoft.com/office/drawing/2014/main" id="{124648A6-03B9-4F5C-9366-3E39D763DE62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rtl="0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CL" sz="3200" b="0" i="0" baseline="0" dirty="0">
              <a:latin typeface="Calibri" panose="020F0502020204030204" pitchFamily="34" charset="0"/>
              <a:ea typeface="+mj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E3E936-D60F-4FDC-86E6-F02CFF39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/>
              <a:t>Haga clic para modificar el estilo de título del patrón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103555-A3B2-4F90-B0A5-0A763E15B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 anchorCtr="1"/>
          <a:lstStyle>
            <a:lvl1pPr algn="ct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L">
                <a:solidFill>
                  <a:srgbClr val="575757"/>
                </a:solidFill>
              </a:rPr>
              <a:t>Antofagasta plc | 2023 Full Year Results</a:t>
            </a:r>
            <a:endParaRPr lang="es-CL" dirty="0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9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AE67D-1A71-42CB-A5AD-B7091A03F50C}" type="datetimeFigureOut">
              <a:rPr lang="es-CL" smtClean="0"/>
              <a:t>08-09-2024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5B47-126D-4C2D-99FA-C3722DD405F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291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tags" Target="../tags/tag41.xml"/><Relationship Id="rId18" Type="http://schemas.openxmlformats.org/officeDocument/2006/relationships/tags" Target="../tags/tag46.xml"/><Relationship Id="rId3" Type="http://schemas.openxmlformats.org/officeDocument/2006/relationships/tags" Target="../tags/tag31.xml"/><Relationship Id="rId21" Type="http://schemas.openxmlformats.org/officeDocument/2006/relationships/image" Target="../media/image29.png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17" Type="http://schemas.openxmlformats.org/officeDocument/2006/relationships/tags" Target="../tags/tag45.xml"/><Relationship Id="rId2" Type="http://schemas.openxmlformats.org/officeDocument/2006/relationships/tags" Target="../tags/tag30.xml"/><Relationship Id="rId16" Type="http://schemas.openxmlformats.org/officeDocument/2006/relationships/tags" Target="../tags/tag44.xml"/><Relationship Id="rId20" Type="http://schemas.openxmlformats.org/officeDocument/2006/relationships/notesSlide" Target="../notesSlides/notesSlide12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24" Type="http://schemas.openxmlformats.org/officeDocument/2006/relationships/image" Target="../media/image7.svg"/><Relationship Id="rId5" Type="http://schemas.openxmlformats.org/officeDocument/2006/relationships/tags" Target="../tags/tag33.xml"/><Relationship Id="rId15" Type="http://schemas.openxmlformats.org/officeDocument/2006/relationships/tags" Target="../tags/tag43.xml"/><Relationship Id="rId23" Type="http://schemas.openxmlformats.org/officeDocument/2006/relationships/image" Target="../media/image6.png"/><Relationship Id="rId10" Type="http://schemas.openxmlformats.org/officeDocument/2006/relationships/tags" Target="../tags/tag38.xml"/><Relationship Id="rId19" Type="http://schemas.openxmlformats.org/officeDocument/2006/relationships/slideLayout" Target="../slideLayouts/slideLayout1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tags" Target="../tags/tag42.xml"/><Relationship Id="rId22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7.svg"/><Relationship Id="rId4" Type="http://schemas.microsoft.com/office/2007/relationships/hdphoto" Target="../media/hdphoto7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jpeg"/><Relationship Id="rId11" Type="http://schemas.openxmlformats.org/officeDocument/2006/relationships/image" Target="../media/image7.svg"/><Relationship Id="rId5" Type="http://schemas.openxmlformats.org/officeDocument/2006/relationships/image" Target="../media/image39.jpeg"/><Relationship Id="rId10" Type="http://schemas.openxmlformats.org/officeDocument/2006/relationships/image" Target="../media/image6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image" Target="../media/image11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image" Target="../media/image6.png"/><Relationship Id="rId5" Type="http://schemas.openxmlformats.org/officeDocument/2006/relationships/image" Target="../media/image13.jpe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microsoft.com/office/2007/relationships/hdphoto" Target="../media/hdphoto3.wdp"/><Relationship Id="rId9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6.png"/><Relationship Id="rId3" Type="http://schemas.openxmlformats.org/officeDocument/2006/relationships/tags" Target="../tags/tag25.xml"/><Relationship Id="rId7" Type="http://schemas.openxmlformats.org/officeDocument/2006/relationships/slideLayout" Target="../slideLayouts/slideLayout18.xml"/><Relationship Id="rId12" Type="http://schemas.openxmlformats.org/officeDocument/2006/relationships/chart" Target="../charts/char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chart" Target="../charts/chart1.xml"/><Relationship Id="rId5" Type="http://schemas.openxmlformats.org/officeDocument/2006/relationships/tags" Target="../tags/tag27.xml"/><Relationship Id="rId10" Type="http://schemas.microsoft.com/office/2007/relationships/hdphoto" Target="../media/hdphoto5.wdp"/><Relationship Id="rId4" Type="http://schemas.openxmlformats.org/officeDocument/2006/relationships/tags" Target="../tags/tag26.xml"/><Relationship Id="rId9" Type="http://schemas.openxmlformats.org/officeDocument/2006/relationships/image" Target="../media/image25.png"/><Relationship Id="rId1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2" name="Imagen 1" descr="Sol brillando en el cielo&#10;&#10;Descripción generada automáticamente">
            <a:extLst>
              <a:ext uri="{FF2B5EF4-FFF2-40B4-BE49-F238E27FC236}">
                <a16:creationId xmlns:a16="http://schemas.microsoft.com/office/drawing/2014/main" id="{67D481FF-CB96-985F-275F-F1239D8DF8ED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693" y="-21266"/>
            <a:ext cx="12286169" cy="6879266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68AF194-9805-DB15-7A14-902EC8CB120F}"/>
              </a:ext>
            </a:extLst>
          </p:cNvPr>
          <p:cNvSpPr txBox="1">
            <a:spLocks/>
          </p:cNvSpPr>
          <p:nvPr/>
        </p:nvSpPr>
        <p:spPr>
          <a:xfrm>
            <a:off x="1295401" y="4589312"/>
            <a:ext cx="10076323" cy="1438068"/>
          </a:xfrm>
          <a:prstGeom prst="rect">
            <a:avLst/>
          </a:prstGeom>
          <a:noFill/>
        </p:spPr>
        <p:txBody>
          <a:bodyPr vert="horz" wrap="square" lIns="72000" tIns="72000" rIns="72000" bIns="72000">
            <a:spAutoFit/>
          </a:bodyPr>
          <a:lstStyle>
            <a:lvl1pPr>
              <a:defRPr sz="3950" b="1" i="0">
                <a:solidFill>
                  <a:srgbClr val="007B9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Desafíos de la minería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Iván Arriagada, CEO Antofagasta plc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s-ES" sz="2000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eptiembre</a:t>
            </a:r>
            <a:r>
              <a:rPr lang="es-ES" sz="2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2024</a:t>
            </a:r>
            <a:endParaRPr kumimoji="0" lang="es-CL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462CD44-5DA8-DD23-5388-BF029EE7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98304" y="275864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65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somoschoapa.cl/wp-content/uploads/2018/06/img_3012.jpg">
            <a:extLst>
              <a:ext uri="{FF2B5EF4-FFF2-40B4-BE49-F238E27FC236}">
                <a16:creationId xmlns:a16="http://schemas.microsoft.com/office/drawing/2014/main" id="{C71C67A8-2E68-40A4-819A-5BFE80D1D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6745115-FADB-4F58-AB63-93C03C4359A4}"/>
              </a:ext>
            </a:extLst>
          </p:cNvPr>
          <p:cNvSpPr txBox="1"/>
          <p:nvPr/>
        </p:nvSpPr>
        <p:spPr>
          <a:xfrm>
            <a:off x="986013" y="310806"/>
            <a:ext cx="542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Consensos y confianzas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ACB71964-928A-1B31-AABD-2A11A1A6D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0215" y="132487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52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ome | Antofagasta Minerals">
            <a:extLst>
              <a:ext uri="{FF2B5EF4-FFF2-40B4-BE49-F238E27FC236}">
                <a16:creationId xmlns:a16="http://schemas.microsoft.com/office/drawing/2014/main" id="{67D91FE8-5EA5-AB4E-86EE-E992F6E99D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30200"/>
            <a:ext cx="12192000" cy="71882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524310B-6DEE-6F53-384F-2255B8357D51}"/>
              </a:ext>
            </a:extLst>
          </p:cNvPr>
          <p:cNvSpPr txBox="1"/>
          <p:nvPr/>
        </p:nvSpPr>
        <p:spPr>
          <a:xfrm>
            <a:off x="957441" y="44675"/>
            <a:ext cx="725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chemeClr val="bg1"/>
                </a:solidFill>
                <a:cs typeface="Calibri" panose="020F0502020204030204" pitchFamily="34" charset="0"/>
              </a:rPr>
              <a:t>Atracción de los mejores talentos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993FE1F-2E37-B070-51D9-D54146D79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0215" y="132487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28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064741-F186-9B2C-D0F6-C9B7A96D4C3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-194956"/>
            <a:ext cx="12192000" cy="705295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4044CC5-DD14-9726-FB7A-291E5A84E914}"/>
              </a:ext>
            </a:extLst>
          </p:cNvPr>
          <p:cNvSpPr txBox="1"/>
          <p:nvPr/>
        </p:nvSpPr>
        <p:spPr>
          <a:xfrm>
            <a:off x="9982928" y="185467"/>
            <a:ext cx="2028963" cy="646331"/>
          </a:xfrm>
          <a:prstGeom prst="rect">
            <a:avLst/>
          </a:prstGeom>
          <a:solidFill>
            <a:srgbClr val="A5A7B2">
              <a:alpha val="1686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137F7F2-FEB7-6F1F-0A64-C0228738C7CD}"/>
              </a:ext>
            </a:extLst>
          </p:cNvPr>
          <p:cNvSpPr/>
          <p:nvPr/>
        </p:nvSpPr>
        <p:spPr>
          <a:xfrm>
            <a:off x="777327" y="225860"/>
            <a:ext cx="5557598" cy="546300"/>
          </a:xfrm>
          <a:prstGeom prst="rect">
            <a:avLst/>
          </a:prstGeom>
          <a:solidFill>
            <a:srgbClr val="7F7F7F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863C34AC-2476-4429-BC35-94C7227E3CFB}"/>
              </a:ext>
            </a:extLst>
          </p:cNvPr>
          <p:cNvSpPr/>
          <p:nvPr/>
        </p:nvSpPr>
        <p:spPr>
          <a:xfrm>
            <a:off x="5840384" y="4881700"/>
            <a:ext cx="5975277" cy="1820531"/>
          </a:xfrm>
          <a:prstGeom prst="rect">
            <a:avLst/>
          </a:prstGeom>
          <a:solidFill>
            <a:srgbClr val="DCE6F2">
              <a:alpha val="61176"/>
            </a:srgb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B9174D9-28B8-E332-F23A-1963B805B1E5}"/>
              </a:ext>
            </a:extLst>
          </p:cNvPr>
          <p:cNvSpPr txBox="1"/>
          <p:nvPr/>
        </p:nvSpPr>
        <p:spPr>
          <a:xfrm>
            <a:off x="836088" y="225506"/>
            <a:ext cx="874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Personas y equipos al centro</a:t>
            </a:r>
          </a:p>
        </p:txBody>
      </p:sp>
      <p:grpSp>
        <p:nvGrpSpPr>
          <p:cNvPr id="62" name="Grupo 61">
            <a:extLst>
              <a:ext uri="{FF2B5EF4-FFF2-40B4-BE49-F238E27FC236}">
                <a16:creationId xmlns:a16="http://schemas.microsoft.com/office/drawing/2014/main" id="{92909302-E783-85AB-35DF-C1AFF51ADDA1}"/>
              </a:ext>
            </a:extLst>
          </p:cNvPr>
          <p:cNvGrpSpPr/>
          <p:nvPr/>
        </p:nvGrpSpPr>
        <p:grpSpPr>
          <a:xfrm>
            <a:off x="5840384" y="1107532"/>
            <a:ext cx="5975277" cy="3541208"/>
            <a:chOff x="4878029" y="1687163"/>
            <a:chExt cx="6705600" cy="4829306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9B258ECE-C1B5-F71E-599B-BD0728AAE253}"/>
                </a:ext>
              </a:extLst>
            </p:cNvPr>
            <p:cNvSpPr/>
            <p:nvPr/>
          </p:nvSpPr>
          <p:spPr>
            <a:xfrm>
              <a:off x="4878029" y="1687163"/>
              <a:ext cx="6705600" cy="4829306"/>
            </a:xfrm>
            <a:prstGeom prst="rect">
              <a:avLst/>
            </a:prstGeom>
            <a:solidFill>
              <a:srgbClr val="E7E6E6">
                <a:alpha val="56863"/>
              </a:srgbClr>
            </a:solidFill>
            <a:ln w="28575" cap="flat" cmpd="sng" algn="ctr">
              <a:solidFill>
                <a:srgbClr val="64CCC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aphicFrame>
          <p:nvGraphicFramePr>
            <p:cNvPr id="5" name="Chart 3">
              <a:extLst>
                <a:ext uri="{FF2B5EF4-FFF2-40B4-BE49-F238E27FC236}">
                  <a16:creationId xmlns:a16="http://schemas.microsoft.com/office/drawing/2014/main" id="{9EB0E641-A19E-6E23-40A4-B1D31476E28C}"/>
                </a:ext>
              </a:extLst>
            </p:cNvPr>
            <p:cNvGraphicFramePr/>
            <p:nvPr>
              <p:custDataLst>
                <p:tags r:id="rId1"/>
              </p:custDataLst>
            </p:nvPr>
          </p:nvGraphicFramePr>
          <p:xfrm>
            <a:off x="5251510" y="2231465"/>
            <a:ext cx="5532438" cy="33845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2"/>
            </a:graphicData>
          </a:graphic>
        </p:graphicFrame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9C7A27FF-6652-E6CE-4D22-71D84D3F24C5}"/>
                </a:ext>
              </a:extLst>
            </p:cNvPr>
            <p:cNvCxnSpPr/>
            <p:nvPr>
              <p:custDataLst>
                <p:tags r:id="rId2"/>
              </p:custDataLst>
            </p:nvPr>
          </p:nvCxnSpPr>
          <p:spPr bwMode="auto">
            <a:xfrm>
              <a:off x="9951063" y="2637865"/>
              <a:ext cx="823913" cy="0"/>
            </a:xfrm>
            <a:prstGeom prst="line">
              <a:avLst/>
            </a:prstGeom>
            <a:noFill/>
            <a:ln w="6350" cap="flat" cmpd="sng" algn="ctr">
              <a:solidFill>
                <a:srgbClr val="00000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Conector recto 37">
              <a:extLst>
                <a:ext uri="{FF2B5EF4-FFF2-40B4-BE49-F238E27FC236}">
                  <a16:creationId xmlns:a16="http://schemas.microsoft.com/office/drawing/2014/main" id="{9E53395F-A154-D934-6F49-C468C1DE2139}"/>
                </a:ext>
              </a:extLst>
            </p:cNvPr>
            <p:cNvCxnSpPr/>
            <p:nvPr>
              <p:custDataLst>
                <p:tags r:id="rId3"/>
              </p:custDataLst>
            </p:nvPr>
          </p:nvCxnSpPr>
          <p:spPr bwMode="gray">
            <a:xfrm flipV="1">
              <a:off x="11049000" y="2634689"/>
              <a:ext cx="0" cy="1106488"/>
            </a:xfrm>
            <a:prstGeom prst="lin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  <p:sp>
          <p:nvSpPr>
            <p:cNvPr id="39" name="Rectangle 19">
              <a:extLst>
                <a:ext uri="{FF2B5EF4-FFF2-40B4-BE49-F238E27FC236}">
                  <a16:creationId xmlns:a16="http://schemas.microsoft.com/office/drawing/2014/main" id="{F1BEAAE3-739B-DB1A-ACDB-EDCB681514D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 bwMode="auto">
            <a:xfrm>
              <a:off x="9426029" y="5601728"/>
              <a:ext cx="425450" cy="2444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FD2028AB-73F9-42B7-9BCC-E90D34067065}" type="datetime'''''''''2''''''0''''''''''''''2''''4'''''''''''''''''''''">
                <a:rPr kumimoji="0" lang="en-GB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00778B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2024</a:t>
              </a:fld>
              <a:endPara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16">
              <a:extLst>
                <a:ext uri="{FF2B5EF4-FFF2-40B4-BE49-F238E27FC236}">
                  <a16:creationId xmlns:a16="http://schemas.microsoft.com/office/drawing/2014/main" id="{7CF8CFEC-D9FB-6B38-BC04-4E3141D6BCA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 bwMode="auto">
            <a:xfrm>
              <a:off x="5433014" y="5601728"/>
              <a:ext cx="425450" cy="2444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D65C8C3D-0940-4838-9FA6-6CBB0C15E129}" type="datetime'''''''2''''''''''''''''''''0''''''''1''''''8'''''''''''">
                <a:rPr kumimoji="0" lang="en-GB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00778B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2018</a:t>
              </a:fld>
              <a:endPara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19">
              <a:extLst>
                <a:ext uri="{FF2B5EF4-FFF2-40B4-BE49-F238E27FC236}">
                  <a16:creationId xmlns:a16="http://schemas.microsoft.com/office/drawing/2014/main" id="{19D768A4-11A7-B9AC-CBD7-0799298B127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 bwMode="auto">
            <a:xfrm>
              <a:off x="7457690" y="5601728"/>
              <a:ext cx="425450" cy="2444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268FF229-3AAC-4200-AE0E-C861F38F2701}" type="datetime'''''''''''2''''''''''''0''''''''''''''''''2''''1'''">
                <a:rPr kumimoji="0" lang="en-GB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00778B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2021</a:t>
              </a:fld>
              <a:endPara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17">
              <a:extLst>
                <a:ext uri="{FF2B5EF4-FFF2-40B4-BE49-F238E27FC236}">
                  <a16:creationId xmlns:a16="http://schemas.microsoft.com/office/drawing/2014/main" id="{3A93E08F-5570-D37D-D774-8667C40CB0D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 bwMode="auto">
            <a:xfrm>
              <a:off x="6107407" y="5601728"/>
              <a:ext cx="425450" cy="2444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D803D3DE-973C-4B6C-9E2B-25BDE123922B}" type="datetime'''''''''''''''''''''''''''20''''''''''''''1''''''''9'''''''''">
                <a:rPr kumimoji="0" lang="en-GB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00778B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2019</a:t>
              </a:fld>
              <a:endPara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362693C0-263C-A18E-80FB-5C3E6A4ABCA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6781800" y="5601728"/>
              <a:ext cx="425450" cy="2444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8B1EB3C6-CFC8-4679-B8DB-8175EEEFD954}" type="datetime'''''''''''20''''''''''''''''''''''''''''''2''0'''''">
                <a:rPr kumimoji="0" lang="en-GB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00778B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2020</a:t>
              </a:fld>
              <a:endParaRPr kumimoji="0" lang="es-CL" sz="1400" b="1" i="0" u="none" strike="noStrike" kern="0" cap="none" spc="0" normalizeH="0" baseline="0" noProof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19">
              <a:extLst>
                <a:ext uri="{FF2B5EF4-FFF2-40B4-BE49-F238E27FC236}">
                  <a16:creationId xmlns:a16="http://schemas.microsoft.com/office/drawing/2014/main" id="{EE47D18F-A649-636E-35E1-28CEBCFA583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8806477" y="5601728"/>
              <a:ext cx="425450" cy="2444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A0F474FB-92ED-4480-AF77-36CC32A4AFEA}" type="datetime'''''''''''''2''02''''''''''''''''''''''''''''''3'''''">
                <a:rPr kumimoji="0" lang="en-GB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00778B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2023</a:t>
              </a:fld>
              <a:endParaRPr kumimoji="0" lang="en-GB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B14AE3ED-94E4-9F22-0956-9F86F0F5D65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>
              <a:off x="8132083" y="5601728"/>
              <a:ext cx="425450" cy="2444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1DA10467-78A3-4DC5-BD25-E2C949F4F100}" type="datetime'2''0''''''''''''''''''''''2''''''''''''''''''''''''''2'">
                <a:rPr kumimoji="0" lang="en-GB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00778B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2022</a:t>
              </a:fld>
              <a:endPara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19">
              <a:extLst>
                <a:ext uri="{FF2B5EF4-FFF2-40B4-BE49-F238E27FC236}">
                  <a16:creationId xmlns:a16="http://schemas.microsoft.com/office/drawing/2014/main" id="{2FDB307D-DECA-9837-DB12-B9C48D13C41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 bwMode="auto">
            <a:xfrm>
              <a:off x="10119336" y="5601728"/>
              <a:ext cx="425450" cy="2444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0" tIns="0" rIns="0" bIns="0" numCol="1" spcCol="0" rtlCol="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40C7255E-FE7F-400B-8C76-CC92218AFF16}" type="datetime'''''2''''''''''''''''''''''02''''''''''''''''''''''5'''''''">
                <a:rPr kumimoji="0" lang="en-GB" altLang="en-US" sz="1400" b="1" i="0" u="none" strike="noStrike" kern="0" cap="none" spc="0" normalizeH="0" baseline="0" noProof="0" smtClean="0">
                  <a:ln>
                    <a:noFill/>
                  </a:ln>
                  <a:solidFill>
                    <a:srgbClr val="00778B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endParaRPr kumimoji="0" lang="es-CL" sz="1400" b="1" i="0" u="none" strike="noStrike" kern="0" cap="none" spc="0" normalizeH="0" baseline="0" noProof="0" dirty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B5F9C7BF-9EFC-7235-B507-6A201E04E27F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auto">
            <a:xfrm>
              <a:off x="10785475" y="2981283"/>
              <a:ext cx="644525" cy="346075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C0C0C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spcCol="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544A0844-963B-4742-A6D0-1DCDDBE8DFA3}" type="datetime'''''''''''''''''''''''''+4''''6''%'''''''''''''">
                <a:rPr kumimoji="0" lang="en-GB" altLang="en-US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0077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+46%</a:t>
              </a:fld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8" name="Straight Connector 80">
              <a:extLst>
                <a:ext uri="{FF2B5EF4-FFF2-40B4-BE49-F238E27FC236}">
                  <a16:creationId xmlns:a16="http://schemas.microsoft.com/office/drawing/2014/main" id="{0D7639DE-F3BD-0EB3-1C03-5B8C37E352DF}"/>
                </a:ext>
              </a:extLst>
            </p:cNvPr>
            <p:cNvCxnSpPr/>
            <p:nvPr>
              <p:custDataLst>
                <p:tags r:id="rId13"/>
              </p:custDataLst>
            </p:nvPr>
          </p:nvCxnSpPr>
          <p:spPr bwMode="grayWhite">
            <a:xfrm>
              <a:off x="5337292" y="2673506"/>
              <a:ext cx="368300" cy="0"/>
            </a:xfrm>
            <a:prstGeom prst="line">
              <a:avLst/>
            </a:prstGeom>
            <a:noFill/>
            <a:ln w="28575" cap="rnd" cmpd="sng" algn="ctr">
              <a:solidFill>
                <a:srgbClr val="00778B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85">
              <a:extLst>
                <a:ext uri="{FF2B5EF4-FFF2-40B4-BE49-F238E27FC236}">
                  <a16:creationId xmlns:a16="http://schemas.microsoft.com/office/drawing/2014/main" id="{5FCEAE0A-FE4F-42B1-D317-270843FEF1E3}"/>
                </a:ext>
              </a:extLst>
            </p:cNvPr>
            <p:cNvCxnSpPr/>
            <p:nvPr>
              <p:custDataLst>
                <p:tags r:id="rId14"/>
              </p:custDataLst>
            </p:nvPr>
          </p:nvCxnSpPr>
          <p:spPr bwMode="grayWhite">
            <a:xfrm>
              <a:off x="5337292" y="2968781"/>
              <a:ext cx="368300" cy="0"/>
            </a:xfrm>
            <a:prstGeom prst="line">
              <a:avLst/>
            </a:prstGeom>
            <a:noFill/>
            <a:ln w="28575" cap="rnd" cmpd="sng" algn="ctr">
              <a:solidFill>
                <a:srgbClr val="DC502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50" name="Oval 81">
              <a:extLst>
                <a:ext uri="{FF2B5EF4-FFF2-40B4-BE49-F238E27FC236}">
                  <a16:creationId xmlns:a16="http://schemas.microsoft.com/office/drawing/2014/main" id="{74FC5C8B-94C1-B03B-8F0E-7EF924AA57B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auto">
            <a:xfrm>
              <a:off x="5470642" y="2622706"/>
              <a:ext cx="101600" cy="101600"/>
            </a:xfrm>
            <a:prstGeom prst="ellipse">
              <a:avLst/>
            </a:prstGeom>
            <a:solidFill>
              <a:srgbClr val="00778B"/>
            </a:solidFill>
            <a:ln w="9525" cap="flat" cmpd="sng" algn="ctr">
              <a:solidFill>
                <a:srgbClr val="00778B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86">
              <a:extLst>
                <a:ext uri="{FF2B5EF4-FFF2-40B4-BE49-F238E27FC236}">
                  <a16:creationId xmlns:a16="http://schemas.microsoft.com/office/drawing/2014/main" id="{D59DE0FE-A0D7-D37F-682E-8CB1F5AF5BC9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 bwMode="auto">
            <a:xfrm>
              <a:off x="5470642" y="2917981"/>
              <a:ext cx="101600" cy="101600"/>
            </a:xfrm>
            <a:prstGeom prst="rect">
              <a:avLst/>
            </a:prstGeom>
            <a:solidFill>
              <a:srgbClr val="DC5021"/>
            </a:solidFill>
            <a:ln w="9525" cap="flat" cmpd="sng" algn="ctr">
              <a:solidFill>
                <a:srgbClr val="DC502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79">
              <a:extLst>
                <a:ext uri="{FF2B5EF4-FFF2-40B4-BE49-F238E27FC236}">
                  <a16:creationId xmlns:a16="http://schemas.microsoft.com/office/drawing/2014/main" id="{6623B0F6-6EB4-19B9-06C0-7FD2F778125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auto">
            <a:xfrm>
              <a:off x="5769182" y="2535195"/>
              <a:ext cx="1249363" cy="2444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0" tIns="0" rIns="0" bIns="0" numCol="1" spcCol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778B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Grupo Minero</a:t>
              </a:r>
              <a:endParaRPr kumimoji="0" lang="es-CL" sz="1600" b="0" i="0" u="none" strike="noStrike" kern="0" cap="none" spc="0" normalizeH="0" baseline="0" noProof="0" dirty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7">
              <a:extLst>
                <a:ext uri="{FF2B5EF4-FFF2-40B4-BE49-F238E27FC236}">
                  <a16:creationId xmlns:a16="http://schemas.microsoft.com/office/drawing/2014/main" id="{ED035A2C-4883-1092-4059-31D3F6D6801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 bwMode="auto">
            <a:xfrm>
              <a:off x="5769182" y="2830470"/>
              <a:ext cx="1939925" cy="24447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none" lIns="0" tIns="0" rIns="0" bIns="0" numCol="1" spcCol="0" rtlCol="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778B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Industria minera en Chile</a:t>
              </a:r>
              <a:endParaRPr kumimoji="0" lang="es-CL" sz="1600" b="0" i="0" u="none" strike="noStrike" kern="0" cap="none" spc="0" normalizeH="0" baseline="0" noProof="0" dirty="0">
                <a:ln>
                  <a:noFill/>
                </a:ln>
                <a:solidFill>
                  <a:srgbClr val="00778B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ángulo: esquinas redondeadas 73">
              <a:extLst>
                <a:ext uri="{FF2B5EF4-FFF2-40B4-BE49-F238E27FC236}">
                  <a16:creationId xmlns:a16="http://schemas.microsoft.com/office/drawing/2014/main" id="{9B689EAB-5828-B0E2-0A3D-AFF47CE296EF}"/>
                </a:ext>
              </a:extLst>
            </p:cNvPr>
            <p:cNvSpPr/>
            <p:nvPr/>
          </p:nvSpPr>
          <p:spPr>
            <a:xfrm>
              <a:off x="9963955" y="2231465"/>
              <a:ext cx="755650" cy="3812706"/>
            </a:xfrm>
            <a:prstGeom prst="roundRect">
              <a:avLst/>
            </a:prstGeom>
            <a:noFill/>
            <a:ln w="28575" cap="flat" cmpd="sng" algn="ctr">
              <a:solidFill>
                <a:srgbClr val="EAAA00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73E4F15B-F134-F71D-C6E9-EA213A974B72}"/>
                </a:ext>
              </a:extLst>
            </p:cNvPr>
            <p:cNvSpPr/>
            <p:nvPr/>
          </p:nvSpPr>
          <p:spPr>
            <a:xfrm>
              <a:off x="7748033" y="2724306"/>
              <a:ext cx="258763" cy="230832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778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6" name="Rectangle 66">
              <a:extLst>
                <a:ext uri="{FF2B5EF4-FFF2-40B4-BE49-F238E27FC236}">
                  <a16:creationId xmlns:a16="http://schemas.microsoft.com/office/drawing/2014/main" id="{FA834CCA-6F89-1944-16A9-0119F52D937F}"/>
                </a:ext>
              </a:extLst>
            </p:cNvPr>
            <p:cNvSpPr/>
            <p:nvPr/>
          </p:nvSpPr>
          <p:spPr>
            <a:xfrm>
              <a:off x="5492755" y="5942278"/>
              <a:ext cx="2585367" cy="356769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lain"/>
                <a:tabLst/>
                <a:defRPr/>
              </a:pPr>
              <a:r>
                <a:rPr kumimoji="0" lang="es-C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Fuente: Consejo Minero</a:t>
              </a: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ángulo 56">
              <a:extLst>
                <a:ext uri="{FF2B5EF4-FFF2-40B4-BE49-F238E27FC236}">
                  <a16:creationId xmlns:a16="http://schemas.microsoft.com/office/drawing/2014/main" id="{81293DE9-6CA9-EAA9-6CFD-3A8F6E891A65}"/>
                </a:ext>
              </a:extLst>
            </p:cNvPr>
            <p:cNvSpPr/>
            <p:nvPr/>
          </p:nvSpPr>
          <p:spPr>
            <a:xfrm>
              <a:off x="8626159" y="2952707"/>
              <a:ext cx="902304" cy="360914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778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Calibri" panose="020F0502020204030204" pitchFamily="34" charset="0"/>
                </a:rPr>
                <a:t>23,7%</a:t>
              </a:r>
              <a:endParaRPr kumimoji="0" lang="es-419" sz="1600" b="1" i="0" u="none" strike="noStrike" kern="0" cap="none" spc="0" normalizeH="0" baseline="0" noProof="0" dirty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A4A234F2-05CE-BBA8-5226-27E8AE4B1A2F}"/>
                </a:ext>
              </a:extLst>
            </p:cNvPr>
            <p:cNvSpPr txBox="1"/>
            <p:nvPr/>
          </p:nvSpPr>
          <p:spPr>
            <a:xfrm>
              <a:off x="5769184" y="1692667"/>
              <a:ext cx="4407718" cy="545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L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78B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Participación de Mujeres</a:t>
              </a:r>
            </a:p>
          </p:txBody>
        </p:sp>
        <p:sp>
          <p:nvSpPr>
            <p:cNvPr id="60" name="AutoShape 2">
              <a:extLst>
                <a:ext uri="{FF2B5EF4-FFF2-40B4-BE49-F238E27FC236}">
                  <a16:creationId xmlns:a16="http://schemas.microsoft.com/office/drawing/2014/main" id="{ABC64458-C881-8FD7-1A72-92A6C89699E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3" name="CuadroTexto 62">
            <a:extLst>
              <a:ext uri="{FF2B5EF4-FFF2-40B4-BE49-F238E27FC236}">
                <a16:creationId xmlns:a16="http://schemas.microsoft.com/office/drawing/2014/main" id="{05EDFFBE-D4B1-B4FB-5C05-19491E94BDDB}"/>
              </a:ext>
            </a:extLst>
          </p:cNvPr>
          <p:cNvSpPr txBox="1"/>
          <p:nvPr/>
        </p:nvSpPr>
        <p:spPr>
          <a:xfrm flipH="1">
            <a:off x="5830004" y="5265940"/>
            <a:ext cx="5985657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Más diversidad para tener equipos balanceados.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Innovación y creatividad, con soluciones disruptivas.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Atraer nuevos talentos, especialmente jóvenes. Repensar nuestras prácticas de trabajos. 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EDB7235A-A765-7E5B-40B3-E4EA0ED8F452}"/>
              </a:ext>
            </a:extLst>
          </p:cNvPr>
          <p:cNvSpPr txBox="1"/>
          <p:nvPr/>
        </p:nvSpPr>
        <p:spPr>
          <a:xfrm>
            <a:off x="5830004" y="4880305"/>
            <a:ext cx="5758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Desafiar la forma cómo realizamos minería 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4C37F6E-96D7-EF2E-9D21-7EA51FA3269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590215" y="132487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1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inera Centinela cumple ocho años a la vanguardia de una minería moderna y  sustentable - enlalinea.cl">
            <a:extLst>
              <a:ext uri="{FF2B5EF4-FFF2-40B4-BE49-F238E27FC236}">
                <a16:creationId xmlns:a16="http://schemas.microsoft.com/office/drawing/2014/main" id="{37329907-DC2E-49D1-8FDE-FD5D83146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920"/>
          <a:stretch/>
        </p:blipFill>
        <p:spPr bwMode="auto">
          <a:xfrm>
            <a:off x="0" y="-630084"/>
            <a:ext cx="12192000" cy="770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F9EE54B-9AF7-4F61-A2E9-64FD09053D19}"/>
              </a:ext>
            </a:extLst>
          </p:cNvPr>
          <p:cNvSpPr txBox="1"/>
          <p:nvPr/>
        </p:nvSpPr>
        <p:spPr>
          <a:xfrm>
            <a:off x="365076" y="381001"/>
            <a:ext cx="648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solidFill>
                  <a:schemeClr val="bg1"/>
                </a:solidFill>
                <a:latin typeface="+mj-lt"/>
              </a:rPr>
              <a:t>Estándares ambientales 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1B55A87-061F-404E-46C8-DEF899450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90215" y="132487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08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47D04D9-6FB2-3031-1A50-FACECDD37F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89" r="17780"/>
          <a:stretch/>
        </p:blipFill>
        <p:spPr>
          <a:xfrm>
            <a:off x="0" y="-35900"/>
            <a:ext cx="12808449" cy="6893900"/>
          </a:xfrm>
          <a:prstGeom prst="rect">
            <a:avLst/>
          </a:prstGeom>
        </p:spPr>
      </p:pic>
      <p:sp>
        <p:nvSpPr>
          <p:cNvPr id="17" name="Rectángulo: esquinas redondeadas 80">
            <a:extLst>
              <a:ext uri="{FF2B5EF4-FFF2-40B4-BE49-F238E27FC236}">
                <a16:creationId xmlns:a16="http://schemas.microsoft.com/office/drawing/2014/main" id="{054DD357-590C-3107-F3F2-41545154DA2B}"/>
              </a:ext>
            </a:extLst>
          </p:cNvPr>
          <p:cNvSpPr/>
          <p:nvPr/>
        </p:nvSpPr>
        <p:spPr>
          <a:xfrm>
            <a:off x="8545655" y="1873647"/>
            <a:ext cx="1931788" cy="1072863"/>
          </a:xfrm>
          <a:prstGeom prst="roundRect">
            <a:avLst/>
          </a:prstGeom>
          <a:solidFill>
            <a:srgbClr val="6186BA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 2027, 90% de agua de mar y recirculada</a:t>
            </a:r>
          </a:p>
        </p:txBody>
      </p:sp>
      <p:sp>
        <p:nvSpPr>
          <p:cNvPr id="10" name="Rectángulo: esquinas redondeadas 80">
            <a:extLst>
              <a:ext uri="{FF2B5EF4-FFF2-40B4-BE49-F238E27FC236}">
                <a16:creationId xmlns:a16="http://schemas.microsoft.com/office/drawing/2014/main" id="{682C9B03-E026-493A-8D1B-0048AF9C4B03}"/>
              </a:ext>
            </a:extLst>
          </p:cNvPr>
          <p:cNvSpPr/>
          <p:nvPr/>
        </p:nvSpPr>
        <p:spPr>
          <a:xfrm>
            <a:off x="2783585" y="1876119"/>
            <a:ext cx="1880064" cy="1105461"/>
          </a:xfrm>
          <a:prstGeom prst="roundRect">
            <a:avLst/>
          </a:prstGeom>
          <a:solidFill>
            <a:srgbClr val="6186BA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419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1601C9D-1647-F110-D246-997567914F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s-C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26" descr="Cerro Santa Inés de Los Vilos se declara como Santuario de la...">
            <a:extLst>
              <a:ext uri="{FF2B5EF4-FFF2-40B4-BE49-F238E27FC236}">
                <a16:creationId xmlns:a16="http://schemas.microsoft.com/office/drawing/2014/main" id="{714C5BE8-FAB2-DE56-0BFF-1DF91BC90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9956" y="3440527"/>
            <a:ext cx="1764827" cy="1699030"/>
          </a:xfrm>
          <a:prstGeom prst="roundRect">
            <a:avLst>
              <a:gd name="adj" fmla="val 16667"/>
            </a:avLst>
          </a:prstGeom>
          <a:ln w="19050">
            <a:solidFill>
              <a:schemeClr val="accent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Cloud appreciation: The pleasure of watching the sky go by">
            <a:extLst>
              <a:ext uri="{FF2B5EF4-FFF2-40B4-BE49-F238E27FC236}">
                <a16:creationId xmlns:a16="http://schemas.microsoft.com/office/drawing/2014/main" id="{152A5277-79F9-5437-F7A9-FB4CD60FF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3620" y="1439855"/>
            <a:ext cx="1577993" cy="1591320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40" descr="DSC_0261.JPG">
            <a:extLst>
              <a:ext uri="{FF2B5EF4-FFF2-40B4-BE49-F238E27FC236}">
                <a16:creationId xmlns:a16="http://schemas.microsoft.com/office/drawing/2014/main" id="{06A521C9-17DE-D9F3-6944-ECC8502441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281" y="3412174"/>
            <a:ext cx="1630669" cy="1727383"/>
          </a:xfrm>
          <a:prstGeom prst="roundRect">
            <a:avLst/>
          </a:prstGeom>
          <a:ln w="19050">
            <a:solidFill>
              <a:schemeClr val="accent4"/>
            </a:solidFill>
          </a:ln>
        </p:spPr>
      </p:pic>
      <p:sp>
        <p:nvSpPr>
          <p:cNvPr id="11" name="CuadroTexto 75">
            <a:extLst>
              <a:ext uri="{FF2B5EF4-FFF2-40B4-BE49-F238E27FC236}">
                <a16:creationId xmlns:a16="http://schemas.microsoft.com/office/drawing/2014/main" id="{F8564346-F1AE-66C6-D863-8D30AB31FA2A}"/>
              </a:ext>
            </a:extLst>
          </p:cNvPr>
          <p:cNvSpPr txBox="1"/>
          <p:nvPr/>
        </p:nvSpPr>
        <p:spPr>
          <a:xfrm>
            <a:off x="2783585" y="3412175"/>
            <a:ext cx="1880064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54000" rIns="54000" rtlCol="0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F26E1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Energías renovables</a:t>
            </a:r>
          </a:p>
        </p:txBody>
      </p:sp>
      <p:sp>
        <p:nvSpPr>
          <p:cNvPr id="12" name="CuadroTexto 75">
            <a:extLst>
              <a:ext uri="{FF2B5EF4-FFF2-40B4-BE49-F238E27FC236}">
                <a16:creationId xmlns:a16="http://schemas.microsoft.com/office/drawing/2014/main" id="{AF5306B5-A138-CA9E-6C9E-17B4824DDBD4}"/>
              </a:ext>
            </a:extLst>
          </p:cNvPr>
          <p:cNvSpPr txBox="1"/>
          <p:nvPr/>
        </p:nvSpPr>
        <p:spPr>
          <a:xfrm>
            <a:off x="2783590" y="1433577"/>
            <a:ext cx="186227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54000" rIns="54000" rtlCol="0" anchor="ctr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F26E1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Emisiones GEI</a:t>
            </a:r>
          </a:p>
        </p:txBody>
      </p:sp>
      <p:sp>
        <p:nvSpPr>
          <p:cNvPr id="13" name="CuadroTexto 75">
            <a:extLst>
              <a:ext uri="{FF2B5EF4-FFF2-40B4-BE49-F238E27FC236}">
                <a16:creationId xmlns:a16="http://schemas.microsoft.com/office/drawing/2014/main" id="{0F227114-5FCD-203E-C320-C9B6F428C931}"/>
              </a:ext>
            </a:extLst>
          </p:cNvPr>
          <p:cNvSpPr txBox="1"/>
          <p:nvPr/>
        </p:nvSpPr>
        <p:spPr>
          <a:xfrm>
            <a:off x="8545655" y="1423712"/>
            <a:ext cx="193178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54000" rIns="54000" rtlCol="0" anchor="ctr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F26E1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Agua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CuadroTexto 75">
            <a:extLst>
              <a:ext uri="{FF2B5EF4-FFF2-40B4-BE49-F238E27FC236}">
                <a16:creationId xmlns:a16="http://schemas.microsoft.com/office/drawing/2014/main" id="{7ECE5DA5-629A-F2D9-358B-783F8E9BEEFD}"/>
              </a:ext>
            </a:extLst>
          </p:cNvPr>
          <p:cNvSpPr txBox="1"/>
          <p:nvPr/>
        </p:nvSpPr>
        <p:spPr>
          <a:xfrm>
            <a:off x="8545655" y="3419485"/>
            <a:ext cx="1931787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54000" rIns="54000" rtlCol="0" anchor="ctr">
            <a:spAutoFit/>
          </a:bodyPr>
          <a:lstStyle>
            <a:defPPr>
              <a:defRPr lang="en-US"/>
            </a:defPPr>
            <a:lvl1pPr algn="ctr">
              <a:defRPr sz="1600" b="1">
                <a:solidFill>
                  <a:srgbClr val="F26E1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Biodiversidad</a:t>
            </a:r>
          </a:p>
        </p:txBody>
      </p:sp>
      <p:sp>
        <p:nvSpPr>
          <p:cNvPr id="15" name="Rectángulo: esquinas redondeadas 80">
            <a:extLst>
              <a:ext uri="{FF2B5EF4-FFF2-40B4-BE49-F238E27FC236}">
                <a16:creationId xmlns:a16="http://schemas.microsoft.com/office/drawing/2014/main" id="{2963F00F-1898-1B27-3EBB-60BE3A6D3424}"/>
              </a:ext>
            </a:extLst>
          </p:cNvPr>
          <p:cNvSpPr/>
          <p:nvPr/>
        </p:nvSpPr>
        <p:spPr>
          <a:xfrm>
            <a:off x="2783586" y="1958312"/>
            <a:ext cx="1644391" cy="1072863"/>
          </a:xfrm>
          <a:prstGeom prst="roundRect">
            <a:avLst/>
          </a:prstGeom>
          <a:solidFill>
            <a:srgbClr val="6186BA">
              <a:alpha val="38824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s-419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Imagen 15" descr="Vista aérea de una ciudad&#10;&#10;Descripción generada automáticamente con confianza media">
            <a:extLst>
              <a:ext uri="{FF2B5EF4-FFF2-40B4-BE49-F238E27FC236}">
                <a16:creationId xmlns:a16="http://schemas.microsoft.com/office/drawing/2014/main" id="{53081A08-47A0-BDB1-463C-72175DC5F9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808" y="1430975"/>
            <a:ext cx="1713975" cy="1530063"/>
          </a:xfrm>
          <a:prstGeom prst="roundRect">
            <a:avLst>
              <a:gd name="adj" fmla="val 16667"/>
            </a:avLst>
          </a:prstGeom>
          <a:ln w="19050">
            <a:solidFill>
              <a:schemeClr val="accent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ángulo: esquinas redondeadas 80">
            <a:extLst>
              <a:ext uri="{FF2B5EF4-FFF2-40B4-BE49-F238E27FC236}">
                <a16:creationId xmlns:a16="http://schemas.microsoft.com/office/drawing/2014/main" id="{0D529D5D-218F-3655-5F17-180206A5DA60}"/>
              </a:ext>
            </a:extLst>
          </p:cNvPr>
          <p:cNvSpPr/>
          <p:nvPr/>
        </p:nvSpPr>
        <p:spPr>
          <a:xfrm>
            <a:off x="2783585" y="4134706"/>
            <a:ext cx="1880064" cy="1004852"/>
          </a:xfrm>
          <a:prstGeom prst="roundRect">
            <a:avLst/>
          </a:prstGeom>
          <a:solidFill>
            <a:srgbClr val="6186BA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100% energía eléctrica de fuentes limpias </a:t>
            </a:r>
          </a:p>
        </p:txBody>
      </p:sp>
      <p:sp>
        <p:nvSpPr>
          <p:cNvPr id="19" name="Rectángulo: esquinas redondeadas 80">
            <a:extLst>
              <a:ext uri="{FF2B5EF4-FFF2-40B4-BE49-F238E27FC236}">
                <a16:creationId xmlns:a16="http://schemas.microsoft.com/office/drawing/2014/main" id="{C6900889-9BE3-85BC-D9B1-0B42093223C0}"/>
              </a:ext>
            </a:extLst>
          </p:cNvPr>
          <p:cNvSpPr/>
          <p:nvPr/>
        </p:nvSpPr>
        <p:spPr>
          <a:xfrm>
            <a:off x="8545656" y="3869375"/>
            <a:ext cx="1931788" cy="1270182"/>
          </a:xfrm>
          <a:prstGeom prst="roundRect">
            <a:avLst/>
          </a:prstGeom>
          <a:solidFill>
            <a:srgbClr val="6186BA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 mil hectáreas de áreas silvestres protegidas</a:t>
            </a:r>
          </a:p>
        </p:txBody>
      </p:sp>
      <p:sp>
        <p:nvSpPr>
          <p:cNvPr id="22" name="Rectángulo: esquinas redondeadas 80">
            <a:extLst>
              <a:ext uri="{FF2B5EF4-FFF2-40B4-BE49-F238E27FC236}">
                <a16:creationId xmlns:a16="http://schemas.microsoft.com/office/drawing/2014/main" id="{F5735FFF-9A43-0905-BF66-E9F531EE650E}"/>
              </a:ext>
            </a:extLst>
          </p:cNvPr>
          <p:cNvSpPr/>
          <p:nvPr/>
        </p:nvSpPr>
        <p:spPr>
          <a:xfrm>
            <a:off x="984038" y="5586410"/>
            <a:ext cx="9493404" cy="707886"/>
          </a:xfrm>
          <a:prstGeom prst="roundRect">
            <a:avLst/>
          </a:prstGeom>
          <a:solidFill>
            <a:srgbClr val="6186BA"/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Todas nuestras compañías están certificadas como operaciones sustentables bajo el estándar internacional 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Copper Mark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A5298B-FFE6-233F-35FE-5585F43BF552}"/>
              </a:ext>
            </a:extLst>
          </p:cNvPr>
          <p:cNvSpPr txBox="1"/>
          <p:nvPr/>
        </p:nvSpPr>
        <p:spPr>
          <a:xfrm>
            <a:off x="821169" y="238517"/>
            <a:ext cx="9235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prstClr val="white"/>
                </a:solidFill>
                <a:latin typeface="Calibri"/>
                <a:cs typeface="Calibri" panose="020F0502020204030204" pitchFamily="34" charset="0"/>
              </a:rPr>
              <a:t>Sustentabilidad integrada a la estrategia </a:t>
            </a:r>
          </a:p>
        </p:txBody>
      </p:sp>
      <p:sp>
        <p:nvSpPr>
          <p:cNvPr id="20" name="CuadroTexto 74">
            <a:extLst>
              <a:ext uri="{FF2B5EF4-FFF2-40B4-BE49-F238E27FC236}">
                <a16:creationId xmlns:a16="http://schemas.microsoft.com/office/drawing/2014/main" id="{53BA45D2-8109-0E20-1F1E-6E6E380F895D}"/>
              </a:ext>
            </a:extLst>
          </p:cNvPr>
          <p:cNvSpPr txBox="1"/>
          <p:nvPr/>
        </p:nvSpPr>
        <p:spPr>
          <a:xfrm>
            <a:off x="2807725" y="1985759"/>
            <a:ext cx="1838144" cy="877163"/>
          </a:xfrm>
          <a:prstGeom prst="rect">
            <a:avLst/>
          </a:prstGeom>
          <a:solidFill>
            <a:srgbClr val="6186BA"/>
          </a:solidFill>
          <a:ln>
            <a:noFill/>
          </a:ln>
        </p:spPr>
        <p:txBody>
          <a:bodyPr wrap="square" lIns="54000" rIns="54000" rtlCol="0">
            <a:spAutoFit/>
          </a:bodyPr>
          <a:lstStyle>
            <a:defPPr>
              <a:defRPr lang="en-US"/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Reducción de 43% de las emisiones CO</a:t>
            </a:r>
            <a:r>
              <a:rPr kumimoji="0" lang="es-MX" sz="1700" b="0" i="0" u="none" strike="noStrike" kern="1200" cap="none" spc="0" normalizeH="0" baseline="-25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s-MX" sz="1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desde 2020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E42EEDA0-DF5C-9596-0DF3-A062DCE74D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98304" y="275864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53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664574-9BED-83E5-1493-672624F643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F3FF92-DDFF-A589-E33E-1E6DB00269D6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 descr="Un puente sobre el sol&#10;&#10;Descripción generada automáticamente">
            <a:extLst>
              <a:ext uri="{FF2B5EF4-FFF2-40B4-BE49-F238E27FC236}">
                <a16:creationId xmlns:a16="http://schemas.microsoft.com/office/drawing/2014/main" id="{28FE8634-D16E-B9DB-4775-A0FAFAE38A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49ECFA1-18DC-FF68-E66D-7C9F69A872E5}"/>
              </a:ext>
            </a:extLst>
          </p:cNvPr>
          <p:cNvSpPr txBox="1"/>
          <p:nvPr/>
        </p:nvSpPr>
        <p:spPr>
          <a:xfrm>
            <a:off x="365076" y="381001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chemeClr val="bg1"/>
                </a:solidFill>
                <a:latin typeface="+mj-lt"/>
              </a:rPr>
              <a:t>Apertura a la creatividad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A1B11CC-1ED7-59D5-4D05-2506C6A2D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0215" y="132487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9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B47C4142-FF3F-7D0D-92B1-065F4CA93F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75773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EBAB2F-BF59-1BF7-1DD2-7DA16AC27F7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t>16</a:t>
            </a:fld>
            <a:endParaRPr lang="es-CL"/>
          </a:p>
        </p:txBody>
      </p:sp>
      <p:pic>
        <p:nvPicPr>
          <p:cNvPr id="2" name="Imagen 33">
            <a:extLst>
              <a:ext uri="{FF2B5EF4-FFF2-40B4-BE49-F238E27FC236}">
                <a16:creationId xmlns:a16="http://schemas.microsoft.com/office/drawing/2014/main" id="{D3902E4F-2D2D-E365-0749-A356430E27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407" y="3404462"/>
            <a:ext cx="1622193" cy="1616098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8" descr="A tractor on a dirt road&#10;&#10;Description automatically generated">
            <a:extLst>
              <a:ext uri="{FF2B5EF4-FFF2-40B4-BE49-F238E27FC236}">
                <a16:creationId xmlns:a16="http://schemas.microsoft.com/office/drawing/2014/main" id="{6ED9E513-BBDE-24B7-9EDA-D6D8964023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"/>
          <a:stretch/>
        </p:blipFill>
        <p:spPr>
          <a:xfrm>
            <a:off x="7990811" y="1575608"/>
            <a:ext cx="1752600" cy="1752600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5" name="CuadroTexto 74">
            <a:extLst>
              <a:ext uri="{FF2B5EF4-FFF2-40B4-BE49-F238E27FC236}">
                <a16:creationId xmlns:a16="http://schemas.microsoft.com/office/drawing/2014/main" id="{FF1C8C7F-D93E-1F5F-AB82-3C37CC0F5132}"/>
              </a:ext>
            </a:extLst>
          </p:cNvPr>
          <p:cNvSpPr txBox="1"/>
          <p:nvPr/>
        </p:nvSpPr>
        <p:spPr>
          <a:xfrm>
            <a:off x="711663" y="3412123"/>
            <a:ext cx="1622193" cy="830997"/>
          </a:xfrm>
          <a:prstGeom prst="rect">
            <a:avLst/>
          </a:prstGeom>
          <a:solidFill>
            <a:srgbClr val="00778B"/>
          </a:solidFill>
          <a:ln w="19050">
            <a:solidFill>
              <a:srgbClr val="CAC9C7"/>
            </a:solidFill>
          </a:ln>
        </p:spPr>
        <p:txBody>
          <a:bodyPr wrap="square" lIns="54000" rIns="54000" rtlCol="0">
            <a:spAutoFit/>
          </a:bodyPr>
          <a:lstStyle>
            <a:defPPr>
              <a:defRPr lang="en-US"/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Pioneros en uso de </a:t>
            </a:r>
            <a:r>
              <a:rPr lang="es-MX" b="1" dirty="0">
                <a:solidFill>
                  <a:schemeClr val="bg1"/>
                </a:solidFill>
              </a:rPr>
              <a:t>agua de mar sin desalar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7" name="CuadroTexto 74">
            <a:extLst>
              <a:ext uri="{FF2B5EF4-FFF2-40B4-BE49-F238E27FC236}">
                <a16:creationId xmlns:a16="http://schemas.microsoft.com/office/drawing/2014/main" id="{F6F7C171-5CAF-8EAE-FB37-46F7487BEB4F}"/>
              </a:ext>
            </a:extLst>
          </p:cNvPr>
          <p:cNvSpPr txBox="1"/>
          <p:nvPr/>
        </p:nvSpPr>
        <p:spPr>
          <a:xfrm>
            <a:off x="4299322" y="3429000"/>
            <a:ext cx="1747643" cy="830997"/>
          </a:xfrm>
          <a:prstGeom prst="rect">
            <a:avLst/>
          </a:prstGeom>
          <a:solidFill>
            <a:srgbClr val="00778B"/>
          </a:solidFill>
          <a:ln w="19050">
            <a:solidFill>
              <a:srgbClr val="CAC9C7"/>
            </a:solidFill>
          </a:ln>
        </p:spPr>
        <p:txBody>
          <a:bodyPr wrap="square" lIns="54000" rIns="54000" rtlCol="0">
            <a:spAutoFit/>
          </a:bodyPr>
          <a:lstStyle>
            <a:defPPr>
              <a:defRPr lang="en-US"/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s-MX" b="1" dirty="0">
                <a:solidFill>
                  <a:schemeClr val="bg1"/>
                </a:solidFill>
              </a:rPr>
              <a:t>Analítica avanzada </a:t>
            </a:r>
            <a:r>
              <a:rPr lang="es-MX" dirty="0">
                <a:solidFill>
                  <a:schemeClr val="bg1"/>
                </a:solidFill>
              </a:rPr>
              <a:t>para optimizar procesos</a:t>
            </a:r>
          </a:p>
        </p:txBody>
      </p:sp>
      <p:sp>
        <p:nvSpPr>
          <p:cNvPr id="8" name="CuadroTexto 74">
            <a:extLst>
              <a:ext uri="{FF2B5EF4-FFF2-40B4-BE49-F238E27FC236}">
                <a16:creationId xmlns:a16="http://schemas.microsoft.com/office/drawing/2014/main" id="{0ABDFF42-2DAB-0FD2-9F35-6C83C702A21A}"/>
              </a:ext>
            </a:extLst>
          </p:cNvPr>
          <p:cNvSpPr txBox="1"/>
          <p:nvPr/>
        </p:nvSpPr>
        <p:spPr>
          <a:xfrm>
            <a:off x="2473959" y="5120540"/>
            <a:ext cx="1721799" cy="830997"/>
          </a:xfrm>
          <a:prstGeom prst="rect">
            <a:avLst/>
          </a:prstGeom>
          <a:solidFill>
            <a:srgbClr val="00778B"/>
          </a:solidFill>
          <a:ln w="19050">
            <a:solidFill>
              <a:srgbClr val="CAC9C7"/>
            </a:solidFill>
          </a:ln>
        </p:spPr>
        <p:txBody>
          <a:bodyPr wrap="square" lIns="54000" rIns="54000" rtlCol="0">
            <a:spAutoFit/>
          </a:bodyPr>
          <a:lstStyle>
            <a:defPPr>
              <a:defRPr lang="en-US"/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s-MX" dirty="0">
                <a:solidFill>
                  <a:schemeClr val="bg1"/>
                </a:solidFill>
              </a:rPr>
              <a:t>Primera operación con </a:t>
            </a:r>
            <a:r>
              <a:rPr lang="es-MX" b="1" dirty="0">
                <a:solidFill>
                  <a:schemeClr val="bg1"/>
                </a:solidFill>
              </a:rPr>
              <a:t>tecnología de relaves espesados</a:t>
            </a:r>
          </a:p>
        </p:txBody>
      </p:sp>
      <p:sp>
        <p:nvSpPr>
          <p:cNvPr id="9" name="CuadroTexto 74">
            <a:extLst>
              <a:ext uri="{FF2B5EF4-FFF2-40B4-BE49-F238E27FC236}">
                <a16:creationId xmlns:a16="http://schemas.microsoft.com/office/drawing/2014/main" id="{7CAFEEEB-3AB9-5F39-CF23-3FFBB62EE28C}"/>
              </a:ext>
            </a:extLst>
          </p:cNvPr>
          <p:cNvSpPr txBox="1"/>
          <p:nvPr/>
        </p:nvSpPr>
        <p:spPr>
          <a:xfrm>
            <a:off x="6235864" y="5105400"/>
            <a:ext cx="1612735" cy="830997"/>
          </a:xfrm>
          <a:prstGeom prst="rect">
            <a:avLst/>
          </a:prstGeom>
          <a:solidFill>
            <a:srgbClr val="00778B"/>
          </a:solidFill>
          <a:ln w="19050">
            <a:solidFill>
              <a:srgbClr val="CAC9C7"/>
            </a:solidFill>
          </a:ln>
        </p:spPr>
        <p:txBody>
          <a:bodyPr wrap="square" lIns="54000" rIns="54000" rtlCol="0">
            <a:spAutoFit/>
          </a:bodyPr>
          <a:lstStyle>
            <a:defPPr>
              <a:defRPr lang="en-US"/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s-MX" b="1" dirty="0">
                <a:solidFill>
                  <a:schemeClr val="bg1"/>
                </a:solidFill>
              </a:rPr>
              <a:t>Centros integrados de Operaciones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0" name="CuadroTexto 74">
            <a:extLst>
              <a:ext uri="{FF2B5EF4-FFF2-40B4-BE49-F238E27FC236}">
                <a16:creationId xmlns:a16="http://schemas.microsoft.com/office/drawing/2014/main" id="{C426C5AD-3BFE-FC3D-434F-4C5C53239A43}"/>
              </a:ext>
            </a:extLst>
          </p:cNvPr>
          <p:cNvSpPr txBox="1"/>
          <p:nvPr/>
        </p:nvSpPr>
        <p:spPr>
          <a:xfrm>
            <a:off x="8009582" y="3412123"/>
            <a:ext cx="1681512" cy="830997"/>
          </a:xfrm>
          <a:prstGeom prst="rect">
            <a:avLst/>
          </a:prstGeom>
          <a:solidFill>
            <a:srgbClr val="00778B"/>
          </a:solidFill>
          <a:ln w="19050">
            <a:solidFill>
              <a:srgbClr val="CAC9C7"/>
            </a:solidFill>
          </a:ln>
        </p:spPr>
        <p:txBody>
          <a:bodyPr wrap="square" lIns="54000" rIns="54000" rtlCol="0">
            <a:spAutoFit/>
          </a:bodyPr>
          <a:lstStyle>
            <a:defPPr>
              <a:defRPr lang="en-US"/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s-MX" b="1" dirty="0">
                <a:solidFill>
                  <a:schemeClr val="bg1"/>
                </a:solidFill>
              </a:rPr>
              <a:t>Integración de equipos  autónomos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1" name="Picture 7" descr="Aprovechar la revolución de la IA en la analítica de datos | Mundo  Empresarial">
            <a:extLst>
              <a:ext uri="{FF2B5EF4-FFF2-40B4-BE49-F238E27FC236}">
                <a16:creationId xmlns:a16="http://schemas.microsoft.com/office/drawing/2014/main" id="{B8FC99D7-ABCE-306B-C8E3-B09331107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0287" y="1588076"/>
            <a:ext cx="1796678" cy="1683533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6" descr="AMSA inicia licitación de activos hídricos de Centinela y aumenta  inversiones para 2021 - Diario Financiero">
            <a:extLst>
              <a:ext uri="{FF2B5EF4-FFF2-40B4-BE49-F238E27FC236}">
                <a16:creationId xmlns:a16="http://schemas.microsoft.com/office/drawing/2014/main" id="{F7B519CC-33FD-B31E-C853-04055460C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12" b="-44"/>
          <a:stretch/>
        </p:blipFill>
        <p:spPr bwMode="auto">
          <a:xfrm>
            <a:off x="711663" y="1575608"/>
            <a:ext cx="1674214" cy="1677296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9" descr="https://ei.cl/wp-content/uploads/2017/07/Espesador-de-Pasta-Centinela-de-noche-300x200.jpg">
            <a:extLst>
              <a:ext uri="{FF2B5EF4-FFF2-40B4-BE49-F238E27FC236}">
                <a16:creationId xmlns:a16="http://schemas.microsoft.com/office/drawing/2014/main" id="{83617129-E42C-4104-A1E5-3F48A5AB4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8400" y="3429000"/>
            <a:ext cx="1721798" cy="1616098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765DA26-BD6F-F4CA-891B-27BFD09FF86A}"/>
              </a:ext>
            </a:extLst>
          </p:cNvPr>
          <p:cNvSpPr txBox="1"/>
          <p:nvPr/>
        </p:nvSpPr>
        <p:spPr>
          <a:xfrm>
            <a:off x="646249" y="290621"/>
            <a:ext cx="5377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 futuro es con innovación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A0AD4FA-A1B9-94AF-CA59-ACCBDA756B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3493" y="3421349"/>
            <a:ext cx="1738907" cy="1599211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</a:ln>
        </p:spPr>
      </p:pic>
      <p:sp>
        <p:nvSpPr>
          <p:cNvPr id="17" name="CuadroTexto 74">
            <a:extLst>
              <a:ext uri="{FF2B5EF4-FFF2-40B4-BE49-F238E27FC236}">
                <a16:creationId xmlns:a16="http://schemas.microsoft.com/office/drawing/2014/main" id="{9BFAAA54-EDDE-6236-CE27-DBA42319A7A2}"/>
              </a:ext>
            </a:extLst>
          </p:cNvPr>
          <p:cNvSpPr txBox="1"/>
          <p:nvPr/>
        </p:nvSpPr>
        <p:spPr>
          <a:xfrm>
            <a:off x="9872190" y="5120540"/>
            <a:ext cx="1681512" cy="338554"/>
          </a:xfrm>
          <a:prstGeom prst="rect">
            <a:avLst/>
          </a:prstGeom>
          <a:solidFill>
            <a:srgbClr val="00778B"/>
          </a:solidFill>
          <a:ln w="19050">
            <a:solidFill>
              <a:srgbClr val="CAC9C7"/>
            </a:solidFill>
          </a:ln>
        </p:spPr>
        <p:txBody>
          <a:bodyPr wrap="square" lIns="54000" rIns="54000" rtlCol="0">
            <a:spAutoFit/>
          </a:bodyPr>
          <a:lstStyle>
            <a:defPPr>
              <a:defRPr lang="en-US"/>
            </a:defPPr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s-MX" b="1" dirty="0">
                <a:solidFill>
                  <a:schemeClr val="bg1"/>
                </a:solidFill>
              </a:rPr>
              <a:t>Cuprochlor-T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0D8A6B6-97E1-D5D7-F549-39125BF343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90215" y="132487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98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9E754DC-2DEC-4777-AC46-4E90A53C4F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8318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F7FBE2C-B571-4D20-AEB0-C9D64E8CC903}"/>
              </a:ext>
            </a:extLst>
          </p:cNvPr>
          <p:cNvSpPr txBox="1"/>
          <p:nvPr/>
        </p:nvSpPr>
        <p:spPr>
          <a:xfrm>
            <a:off x="365075" y="381001"/>
            <a:ext cx="6704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chemeClr val="bg1"/>
                </a:solidFill>
              </a:rPr>
              <a:t>Estabilidad y largo plazo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F0689164-6D54-FDCE-D4CC-AF5095364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60878" y="202682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11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43B2EB-A62C-475B-B582-7F9AFE0B5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CB2C26-3DAD-4AB3-9DF1-0DA54EA65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A8FEA1-94E9-482F-B7B3-A05BD9766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"/>
          <a:stretch/>
        </p:blipFill>
        <p:spPr>
          <a:xfrm>
            <a:off x="0" y="-25669"/>
            <a:ext cx="12192000" cy="716244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14BFFA8-33ED-A800-4FAF-BAEBB46C94A1}"/>
              </a:ext>
            </a:extLst>
          </p:cNvPr>
          <p:cNvSpPr txBox="1"/>
          <p:nvPr/>
        </p:nvSpPr>
        <p:spPr>
          <a:xfrm>
            <a:off x="609600" y="632808"/>
            <a:ext cx="3933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dirty="0">
                <a:solidFill>
                  <a:schemeClr val="bg1"/>
                </a:solidFill>
                <a:latin typeface="+mj-lt"/>
              </a:rPr>
              <a:t>Tenemos que trabajar juntos  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2666C17B-405D-D6F6-D29C-041C0F3A4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60878" y="202682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70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ol brillando en el cielo&#10;&#10;Descripción generada automáticamente">
            <a:extLst>
              <a:ext uri="{FF2B5EF4-FFF2-40B4-BE49-F238E27FC236}">
                <a16:creationId xmlns:a16="http://schemas.microsoft.com/office/drawing/2014/main" id="{67D481FF-CB96-985F-275F-F1239D8DF8ED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693" y="-21266"/>
            <a:ext cx="12286169" cy="6879266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68AF194-9805-DB15-7A14-902EC8CB120F}"/>
              </a:ext>
            </a:extLst>
          </p:cNvPr>
          <p:cNvSpPr txBox="1">
            <a:spLocks/>
          </p:cNvSpPr>
          <p:nvPr/>
        </p:nvSpPr>
        <p:spPr>
          <a:xfrm>
            <a:off x="1295401" y="4589312"/>
            <a:ext cx="10076323" cy="1438068"/>
          </a:xfrm>
          <a:prstGeom prst="rect">
            <a:avLst/>
          </a:prstGeom>
          <a:noFill/>
        </p:spPr>
        <p:txBody>
          <a:bodyPr vert="horz" wrap="square" lIns="72000" tIns="72000" rIns="72000" bIns="72000">
            <a:spAutoFit/>
          </a:bodyPr>
          <a:lstStyle>
            <a:lvl1pPr>
              <a:defRPr sz="3950" b="1" i="0">
                <a:solidFill>
                  <a:srgbClr val="007B9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Desafíos de la minería en Latinoamérica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Iván Arriagada, CEO Antofagasta plc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lang="es-ES" sz="20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eptiembre 2024</a:t>
            </a:r>
            <a:endParaRPr kumimoji="0" lang="es-CL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462CD44-5DA8-DD23-5388-BF029EE7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98304" y="275864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0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9433C304-D872-4B76-A528-AB723FF0ADF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5" imgW="370" imgH="369" progId="TCLayout.ActiveDocument.1">
                  <p:embed/>
                </p:oleObj>
              </mc:Choice>
              <mc:Fallback>
                <p:oleObj name="Diapositiva de think-cell" r:id="rId5" imgW="370" imgH="369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9433C304-D872-4B76-A528-AB723FF0AD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 hidden="1">
            <a:extLst>
              <a:ext uri="{FF2B5EF4-FFF2-40B4-BE49-F238E27FC236}">
                <a16:creationId xmlns:a16="http://schemas.microsoft.com/office/drawing/2014/main" id="{E36E0B8A-7240-4659-9F73-2D062A7C3F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6" name="Imagen 7">
            <a:extLst>
              <a:ext uri="{FF2B5EF4-FFF2-40B4-BE49-F238E27FC236}">
                <a16:creationId xmlns:a16="http://schemas.microsoft.com/office/drawing/2014/main" id="{24A33BC4-8E78-4221-9BC1-2F5EF75A93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8309" y="0"/>
            <a:ext cx="4313691" cy="6858000"/>
          </a:xfrm>
          <a:prstGeom prst="rect">
            <a:avLst/>
          </a:prstGeom>
          <a:noFill/>
        </p:spPr>
      </p:pic>
      <p:sp>
        <p:nvSpPr>
          <p:cNvPr id="7" name="CuadroTexto 9">
            <a:extLst>
              <a:ext uri="{FF2B5EF4-FFF2-40B4-BE49-F238E27FC236}">
                <a16:creationId xmlns:a16="http://schemas.microsoft.com/office/drawing/2014/main" id="{EF62B3DF-62AD-412D-9C88-336E6F7B9CAF}"/>
              </a:ext>
            </a:extLst>
          </p:cNvPr>
          <p:cNvSpPr txBox="1"/>
          <p:nvPr/>
        </p:nvSpPr>
        <p:spPr>
          <a:xfrm>
            <a:off x="654475" y="1539810"/>
            <a:ext cx="3886062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buClr>
                <a:srgbClr val="00778B"/>
              </a:buClr>
            </a:pPr>
            <a:r>
              <a:rPr lang="en-GB" b="1" dirty="0">
                <a:solidFill>
                  <a:srgbClr val="DC5021"/>
                </a:solidFill>
                <a:latin typeface="+mj-lt"/>
              </a:rPr>
              <a:t>Antofagasta Minerals</a:t>
            </a:r>
          </a:p>
          <a:p>
            <a:pPr marL="182563" indent="-182563">
              <a:spcBef>
                <a:spcPts val="900"/>
              </a:spcBef>
              <a:buClr>
                <a:srgbClr val="00778B"/>
              </a:buClr>
              <a:buFont typeface="Arial" panose="020B0604020202020204" pitchFamily="34" charset="0"/>
              <a:buChar char="•"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Entre los 10 </a:t>
            </a:r>
            <a:r>
              <a:rPr kumimoji="0" lang="es-CL" sz="1600" b="0" i="0" u="none" strike="noStrike" kern="1200" cap="none" spc="0" normalizeH="0" baseline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mayores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CL" sz="1600" b="0" i="0" u="none" strike="noStrike" kern="1200" cap="none" spc="0" normalizeH="0" baseline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productores de cobre del mundo.</a:t>
            </a:r>
          </a:p>
          <a:p>
            <a:pPr marL="174621" lvl="0" indent="-174621">
              <a:spcBef>
                <a:spcPts val="900"/>
              </a:spcBef>
              <a:buClr>
                <a:srgbClr val="00778B"/>
              </a:buClr>
              <a:buFont typeface="Arial" panose="020B0604020202020204" pitchFamily="34" charset="0"/>
              <a:buChar char="•"/>
            </a:pPr>
            <a:r>
              <a:rPr kumimoji="0" lang="es-CL" sz="1600" b="0" i="0" u="none" strike="noStrike" kern="1200" cap="none" spc="0" normalizeH="0" baseline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 operaciones mineras en Chile, proyecto Twin Metals en Minnesota, Estados Unidos.</a:t>
            </a:r>
            <a:endParaRPr kumimoji="0" lang="en-GB" sz="1600" b="0" i="0" u="none" strike="noStrike" kern="1200" cap="none" spc="0" normalizeH="0" baseline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174621" lvl="0" indent="-174621">
              <a:spcBef>
                <a:spcPts val="900"/>
              </a:spcBef>
              <a:buClr>
                <a:srgbClr val="00778B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3C3C3B"/>
                </a:solidFill>
                <a:latin typeface="+mj-lt"/>
              </a:rPr>
              <a:t>Producción 2023: 660.600 toneladas de cobre fino, además de molibdeno y oro.
Más de 25 mil trabajadores, con 24,5% participación femenina.</a:t>
            </a:r>
          </a:p>
          <a:p>
            <a:pPr marL="174621" lvl="0" indent="-174621">
              <a:spcBef>
                <a:spcPts val="900"/>
              </a:spcBef>
              <a:buClr>
                <a:srgbClr val="00778B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3C3C3B"/>
                </a:solidFill>
                <a:latin typeface="+mj-lt"/>
              </a:rPr>
              <a:t>EBITDA 2023: US$1.966 millones.</a:t>
            </a:r>
          </a:p>
          <a:p>
            <a:pPr lvl="0">
              <a:spcBef>
                <a:spcPts val="900"/>
              </a:spcBef>
              <a:buClr>
                <a:srgbClr val="00778B"/>
              </a:buClr>
            </a:pPr>
            <a:r>
              <a:rPr lang="es-CL" b="1" dirty="0">
                <a:solidFill>
                  <a:srgbClr val="DC5021"/>
                </a:solidFill>
                <a:latin typeface="+mj-lt"/>
              </a:rPr>
              <a:t>FCAB</a:t>
            </a:r>
            <a:endParaRPr lang="es-ES" dirty="0">
              <a:solidFill>
                <a:srgbClr val="3C3C3B"/>
              </a:solidFill>
              <a:latin typeface="+mj-lt"/>
            </a:endParaRPr>
          </a:p>
          <a:p>
            <a:pPr marL="174621" lvl="0" indent="-174621">
              <a:spcBef>
                <a:spcPts val="900"/>
              </a:spcBef>
              <a:buClr>
                <a:srgbClr val="00778B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3C3C3B"/>
                </a:solidFill>
                <a:latin typeface="+mj-lt"/>
              </a:rPr>
              <a:t>A través del FCAB, Antofagasta plc provee transporte por ferrocarril y camiones en región de Antofagasta</a:t>
            </a:r>
            <a:r>
              <a:rPr lang="es-ES" sz="1700" dirty="0">
                <a:solidFill>
                  <a:srgbClr val="3C3C3B"/>
                </a:solidFill>
                <a:latin typeface="+mj-lt"/>
              </a:rPr>
              <a:t>.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ángulo 14">
            <a:extLst>
              <a:ext uri="{FF2B5EF4-FFF2-40B4-BE49-F238E27FC236}">
                <a16:creationId xmlns:a16="http://schemas.microsoft.com/office/drawing/2014/main" id="{DBE4F3C7-9767-4880-9982-8C4214519438}"/>
              </a:ext>
            </a:extLst>
          </p:cNvPr>
          <p:cNvSpPr/>
          <p:nvPr/>
        </p:nvSpPr>
        <p:spPr>
          <a:xfrm>
            <a:off x="5489400" y="1666243"/>
            <a:ext cx="2520000" cy="252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82558" marR="0" lvl="0" indent="-18255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Antucoya</a:t>
            </a:r>
          </a:p>
        </p:txBody>
      </p:sp>
      <p:sp>
        <p:nvSpPr>
          <p:cNvPr id="10" name="TextBox 89">
            <a:extLst>
              <a:ext uri="{FF2B5EF4-FFF2-40B4-BE49-F238E27FC236}">
                <a16:creationId xmlns:a16="http://schemas.microsoft.com/office/drawing/2014/main" id="{B1E2DB84-28A6-4C77-B8C1-F14D84370DC3}"/>
              </a:ext>
            </a:extLst>
          </p:cNvPr>
          <p:cNvSpPr txBox="1"/>
          <p:nvPr/>
        </p:nvSpPr>
        <p:spPr>
          <a:xfrm>
            <a:off x="5450972" y="1950550"/>
            <a:ext cx="2879815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4CCC9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Producción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cobre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: 242,200 t.</a:t>
            </a:r>
          </a:p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4CCC9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Vida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útil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 mina: 36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años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Arial" charset="0"/>
            </a:endParaRPr>
          </a:p>
        </p:txBody>
      </p:sp>
      <p:sp>
        <p:nvSpPr>
          <p:cNvPr id="11" name="Rectángulo 23">
            <a:extLst>
              <a:ext uri="{FF2B5EF4-FFF2-40B4-BE49-F238E27FC236}">
                <a16:creationId xmlns:a16="http://schemas.microsoft.com/office/drawing/2014/main" id="{E75FE38D-093D-4B7E-8DC3-1ED3772BD7D0}"/>
              </a:ext>
            </a:extLst>
          </p:cNvPr>
          <p:cNvSpPr/>
          <p:nvPr/>
        </p:nvSpPr>
        <p:spPr>
          <a:xfrm>
            <a:off x="5465846" y="2885640"/>
            <a:ext cx="2520000" cy="252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7796" marR="0" lvl="0" indent="-1777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Centinela</a:t>
            </a:r>
          </a:p>
        </p:txBody>
      </p:sp>
      <p:cxnSp>
        <p:nvCxnSpPr>
          <p:cNvPr id="12" name="Conector: angular 24">
            <a:extLst>
              <a:ext uri="{FF2B5EF4-FFF2-40B4-BE49-F238E27FC236}">
                <a16:creationId xmlns:a16="http://schemas.microsoft.com/office/drawing/2014/main" id="{BCA053DA-EB4F-4B28-82B1-70D4EEF0D8A3}"/>
              </a:ext>
            </a:extLst>
          </p:cNvPr>
          <p:cNvCxnSpPr>
            <a:cxnSpLocks/>
          </p:cNvCxnSpPr>
          <p:nvPr/>
        </p:nvCxnSpPr>
        <p:spPr>
          <a:xfrm flipV="1">
            <a:off x="8009400" y="2408970"/>
            <a:ext cx="1094417" cy="580973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04">
            <a:extLst>
              <a:ext uri="{FF2B5EF4-FFF2-40B4-BE49-F238E27FC236}">
                <a16:creationId xmlns:a16="http://schemas.microsoft.com/office/drawing/2014/main" id="{42A5BCED-18BB-42C4-A450-22258211F485}"/>
              </a:ext>
            </a:extLst>
          </p:cNvPr>
          <p:cNvSpPr txBox="1"/>
          <p:nvPr/>
        </p:nvSpPr>
        <p:spPr>
          <a:xfrm>
            <a:off x="5475287" y="3247864"/>
            <a:ext cx="2982890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4CCC9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Producción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cobre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: 77,800 t.</a:t>
            </a:r>
          </a:p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4CCC9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Vida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útil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 mina: 20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años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14" name="Rectángulo 30">
            <a:extLst>
              <a:ext uri="{FF2B5EF4-FFF2-40B4-BE49-F238E27FC236}">
                <a16:creationId xmlns:a16="http://schemas.microsoft.com/office/drawing/2014/main" id="{75CF97F3-B257-4C8B-8D6C-53328BC2E8C6}"/>
              </a:ext>
            </a:extLst>
          </p:cNvPr>
          <p:cNvSpPr/>
          <p:nvPr/>
        </p:nvSpPr>
        <p:spPr>
          <a:xfrm>
            <a:off x="5473670" y="3970249"/>
            <a:ext cx="2520000" cy="252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7796" marR="0" lvl="0" indent="-1777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Zaldívar</a:t>
            </a:r>
          </a:p>
        </p:txBody>
      </p:sp>
      <p:sp>
        <p:nvSpPr>
          <p:cNvPr id="15" name="TextBox 89">
            <a:extLst>
              <a:ext uri="{FF2B5EF4-FFF2-40B4-BE49-F238E27FC236}">
                <a16:creationId xmlns:a16="http://schemas.microsoft.com/office/drawing/2014/main" id="{789C04EF-52EA-4D95-863A-6A3884638EBE}"/>
              </a:ext>
            </a:extLst>
          </p:cNvPr>
          <p:cNvSpPr txBox="1">
            <a:spLocks noChangeAspect="1"/>
          </p:cNvSpPr>
          <p:nvPr/>
        </p:nvSpPr>
        <p:spPr>
          <a:xfrm>
            <a:off x="5473669" y="4266021"/>
            <a:ext cx="3077657" cy="7726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4CCC9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Producción de cobre: 40.500 t (50%).</a:t>
            </a:r>
          </a:p>
          <a:p>
            <a:pPr marL="171446" marR="0" lvl="0" indent="-171446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4CCC9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Vida útil mina: 14 años.</a:t>
            </a:r>
          </a:p>
        </p:txBody>
      </p:sp>
      <p:sp>
        <p:nvSpPr>
          <p:cNvPr id="16" name="Rectángulo 42">
            <a:extLst>
              <a:ext uri="{FF2B5EF4-FFF2-40B4-BE49-F238E27FC236}">
                <a16:creationId xmlns:a16="http://schemas.microsoft.com/office/drawing/2014/main" id="{2476B783-F0B8-4EAB-9CF6-C43D1A538644}"/>
              </a:ext>
            </a:extLst>
          </p:cNvPr>
          <p:cNvSpPr/>
          <p:nvPr/>
        </p:nvSpPr>
        <p:spPr>
          <a:xfrm>
            <a:off x="5489400" y="5063221"/>
            <a:ext cx="2520000" cy="252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7796" marR="0" lvl="0" indent="-177796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Pelambres</a:t>
            </a:r>
          </a:p>
        </p:txBody>
      </p:sp>
      <p:sp>
        <p:nvSpPr>
          <p:cNvPr id="18" name="TextBox 91">
            <a:extLst>
              <a:ext uri="{FF2B5EF4-FFF2-40B4-BE49-F238E27FC236}">
                <a16:creationId xmlns:a16="http://schemas.microsoft.com/office/drawing/2014/main" id="{182A970A-068D-42FE-BB5B-B52D01AF891C}"/>
              </a:ext>
            </a:extLst>
          </p:cNvPr>
          <p:cNvSpPr txBox="1"/>
          <p:nvPr/>
        </p:nvSpPr>
        <p:spPr>
          <a:xfrm>
            <a:off x="5423513" y="5456617"/>
            <a:ext cx="2838170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4CCC9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Producción de cobre: 300.300 t.</a:t>
            </a:r>
          </a:p>
          <a:p>
            <a:pPr marL="171446" marR="0" lvl="0" indent="-171446" algn="l" defTabSz="914377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4CCC9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L" sz="1400" b="0" i="0" u="none" strike="noStrike" kern="1200" cap="none" spc="0" normalizeH="0" baseline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Vida útil mina: 11 años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Arial" charset="0"/>
              </a:rPr>
              <a:t>.</a:t>
            </a:r>
          </a:p>
        </p:txBody>
      </p:sp>
      <p:sp>
        <p:nvSpPr>
          <p:cNvPr id="19" name="CuadroTexto 53">
            <a:extLst>
              <a:ext uri="{FF2B5EF4-FFF2-40B4-BE49-F238E27FC236}">
                <a16:creationId xmlns:a16="http://schemas.microsoft.com/office/drawing/2014/main" id="{FBC710F1-D4D3-4825-B546-EF3F00B68CC7}"/>
              </a:ext>
            </a:extLst>
          </p:cNvPr>
          <p:cNvSpPr txBox="1"/>
          <p:nvPr/>
        </p:nvSpPr>
        <p:spPr>
          <a:xfrm>
            <a:off x="9261695" y="3370860"/>
            <a:ext cx="73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Santiago</a:t>
            </a:r>
          </a:p>
        </p:txBody>
      </p:sp>
      <p:cxnSp>
        <p:nvCxnSpPr>
          <p:cNvPr id="20" name="Conector recto de flecha 59">
            <a:extLst>
              <a:ext uri="{FF2B5EF4-FFF2-40B4-BE49-F238E27FC236}">
                <a16:creationId xmlns:a16="http://schemas.microsoft.com/office/drawing/2014/main" id="{AE4C8523-F16E-462F-8329-848761D9FC9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8982703" y="3509360"/>
            <a:ext cx="278992" cy="1"/>
          </a:xfrm>
          <a:prstGeom prst="straightConnector1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: angular 43">
            <a:extLst>
              <a:ext uri="{FF2B5EF4-FFF2-40B4-BE49-F238E27FC236}">
                <a16:creationId xmlns:a16="http://schemas.microsoft.com/office/drawing/2014/main" id="{D0327C33-5B5C-4AA2-B2A9-D3328ED4F267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8009400" y="3370860"/>
            <a:ext cx="973303" cy="1818361"/>
          </a:xfrm>
          <a:prstGeom prst="bentConnector2">
            <a:avLst/>
          </a:prstGeom>
          <a:ln w="1270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angular 16">
            <a:extLst>
              <a:ext uri="{FF2B5EF4-FFF2-40B4-BE49-F238E27FC236}">
                <a16:creationId xmlns:a16="http://schemas.microsoft.com/office/drawing/2014/main" id="{ABD1EABB-8985-5022-983E-F4CC447A79DB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7993670" y="2521861"/>
            <a:ext cx="1126002" cy="1574388"/>
          </a:xfrm>
          <a:prstGeom prst="bentConnector2">
            <a:avLst/>
          </a:prstGeom>
          <a:ln w="1270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: angular 16">
            <a:extLst>
              <a:ext uri="{FF2B5EF4-FFF2-40B4-BE49-F238E27FC236}">
                <a16:creationId xmlns:a16="http://schemas.microsoft.com/office/drawing/2014/main" id="{5D6DF2DB-CE2C-3A2C-8EE2-EB1AAAEB0781}"/>
              </a:ext>
            </a:extLst>
          </p:cNvPr>
          <p:cNvCxnSpPr>
            <a:cxnSpLocks/>
          </p:cNvCxnSpPr>
          <p:nvPr/>
        </p:nvCxnSpPr>
        <p:spPr>
          <a:xfrm>
            <a:off x="8000555" y="1183780"/>
            <a:ext cx="1143629" cy="1111966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4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ítulo 1">
            <a:extLst>
              <a:ext uri="{FF2B5EF4-FFF2-40B4-BE49-F238E27FC236}">
                <a16:creationId xmlns:a16="http://schemas.microsoft.com/office/drawing/2014/main" id="{8E1C72F8-97C4-6103-F96B-62592A1D919A}"/>
              </a:ext>
            </a:extLst>
          </p:cNvPr>
          <p:cNvSpPr txBox="1">
            <a:spLocks/>
          </p:cNvSpPr>
          <p:nvPr/>
        </p:nvSpPr>
        <p:spPr>
          <a:xfrm>
            <a:off x="616151" y="162813"/>
            <a:ext cx="10415016" cy="76517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3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Antofagasta plc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rgbClr val="64CCC9"/>
              </a:solidFill>
              <a:effectLst/>
              <a:uLnTx/>
              <a:uFillTx/>
              <a:latin typeface="Calibri" panose="020F0502020204030204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9475CB07-C1C4-EB5B-6997-4801CEA94F76}"/>
              </a:ext>
            </a:extLst>
          </p:cNvPr>
          <p:cNvSpPr txBox="1">
            <a:spLocks/>
          </p:cNvSpPr>
          <p:nvPr/>
        </p:nvSpPr>
        <p:spPr>
          <a:xfrm>
            <a:off x="11353800" y="6356704"/>
            <a:ext cx="6985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s-C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9050B-00DF-457F-9744-C1C1CCCD4C9B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8E7D3B8-9F55-9E45-3257-641B77170DF1}"/>
              </a:ext>
            </a:extLst>
          </p:cNvPr>
          <p:cNvSpPr/>
          <p:nvPr/>
        </p:nvSpPr>
        <p:spPr>
          <a:xfrm>
            <a:off x="10758488" y="3638550"/>
            <a:ext cx="545359" cy="826294"/>
          </a:xfrm>
          <a:custGeom>
            <a:avLst/>
            <a:gdLst>
              <a:gd name="connsiteX0" fmla="*/ 57150 w 545359"/>
              <a:gd name="connsiteY0" fmla="*/ 152400 h 826294"/>
              <a:gd name="connsiteX1" fmla="*/ 30956 w 545359"/>
              <a:gd name="connsiteY1" fmla="*/ 161925 h 826294"/>
              <a:gd name="connsiteX2" fmla="*/ 19050 w 545359"/>
              <a:gd name="connsiteY2" fmla="*/ 171450 h 826294"/>
              <a:gd name="connsiteX3" fmla="*/ 2381 w 545359"/>
              <a:gd name="connsiteY3" fmla="*/ 185738 h 826294"/>
              <a:gd name="connsiteX4" fmla="*/ 0 w 545359"/>
              <a:gd name="connsiteY4" fmla="*/ 192881 h 826294"/>
              <a:gd name="connsiteX5" fmla="*/ 2381 w 545359"/>
              <a:gd name="connsiteY5" fmla="*/ 221456 h 826294"/>
              <a:gd name="connsiteX6" fmla="*/ 9525 w 545359"/>
              <a:gd name="connsiteY6" fmla="*/ 230981 h 826294"/>
              <a:gd name="connsiteX7" fmla="*/ 19050 w 545359"/>
              <a:gd name="connsiteY7" fmla="*/ 245269 h 826294"/>
              <a:gd name="connsiteX8" fmla="*/ 16668 w 545359"/>
              <a:gd name="connsiteY8" fmla="*/ 254794 h 826294"/>
              <a:gd name="connsiteX9" fmla="*/ 9525 w 545359"/>
              <a:gd name="connsiteY9" fmla="*/ 259556 h 826294"/>
              <a:gd name="connsiteX10" fmla="*/ 4762 w 545359"/>
              <a:gd name="connsiteY10" fmla="*/ 266700 h 826294"/>
              <a:gd name="connsiteX11" fmla="*/ 7143 w 545359"/>
              <a:gd name="connsiteY11" fmla="*/ 276225 h 826294"/>
              <a:gd name="connsiteX12" fmla="*/ 16668 w 545359"/>
              <a:gd name="connsiteY12" fmla="*/ 295275 h 826294"/>
              <a:gd name="connsiteX13" fmla="*/ 28575 w 545359"/>
              <a:gd name="connsiteY13" fmla="*/ 300038 h 826294"/>
              <a:gd name="connsiteX14" fmla="*/ 59531 w 545359"/>
              <a:gd name="connsiteY14" fmla="*/ 304800 h 826294"/>
              <a:gd name="connsiteX15" fmla="*/ 64293 w 545359"/>
              <a:gd name="connsiteY15" fmla="*/ 311944 h 826294"/>
              <a:gd name="connsiteX16" fmla="*/ 71437 w 545359"/>
              <a:gd name="connsiteY16" fmla="*/ 319088 h 826294"/>
              <a:gd name="connsiteX17" fmla="*/ 78581 w 545359"/>
              <a:gd name="connsiteY17" fmla="*/ 330994 h 826294"/>
              <a:gd name="connsiteX18" fmla="*/ 85725 w 545359"/>
              <a:gd name="connsiteY18" fmla="*/ 340519 h 826294"/>
              <a:gd name="connsiteX19" fmla="*/ 95250 w 545359"/>
              <a:gd name="connsiteY19" fmla="*/ 359569 h 826294"/>
              <a:gd name="connsiteX20" fmla="*/ 97631 w 545359"/>
              <a:gd name="connsiteY20" fmla="*/ 366713 h 826294"/>
              <a:gd name="connsiteX21" fmla="*/ 104775 w 545359"/>
              <a:gd name="connsiteY21" fmla="*/ 390525 h 826294"/>
              <a:gd name="connsiteX22" fmla="*/ 116681 w 545359"/>
              <a:gd name="connsiteY22" fmla="*/ 407194 h 826294"/>
              <a:gd name="connsiteX23" fmla="*/ 121443 w 545359"/>
              <a:gd name="connsiteY23" fmla="*/ 416719 h 826294"/>
              <a:gd name="connsiteX24" fmla="*/ 133350 w 545359"/>
              <a:gd name="connsiteY24" fmla="*/ 435769 h 826294"/>
              <a:gd name="connsiteX25" fmla="*/ 140493 w 545359"/>
              <a:gd name="connsiteY25" fmla="*/ 454819 h 826294"/>
              <a:gd name="connsiteX26" fmla="*/ 145256 w 545359"/>
              <a:gd name="connsiteY26" fmla="*/ 469106 h 826294"/>
              <a:gd name="connsiteX27" fmla="*/ 147637 w 545359"/>
              <a:gd name="connsiteY27" fmla="*/ 481013 h 826294"/>
              <a:gd name="connsiteX28" fmla="*/ 152400 w 545359"/>
              <a:gd name="connsiteY28" fmla="*/ 488156 h 826294"/>
              <a:gd name="connsiteX29" fmla="*/ 164306 w 545359"/>
              <a:gd name="connsiteY29" fmla="*/ 504825 h 826294"/>
              <a:gd name="connsiteX30" fmla="*/ 171450 w 545359"/>
              <a:gd name="connsiteY30" fmla="*/ 519113 h 826294"/>
              <a:gd name="connsiteX31" fmla="*/ 178593 w 545359"/>
              <a:gd name="connsiteY31" fmla="*/ 535781 h 826294"/>
              <a:gd name="connsiteX32" fmla="*/ 185737 w 545359"/>
              <a:gd name="connsiteY32" fmla="*/ 542925 h 826294"/>
              <a:gd name="connsiteX33" fmla="*/ 195262 w 545359"/>
              <a:gd name="connsiteY33" fmla="*/ 554831 h 826294"/>
              <a:gd name="connsiteX34" fmla="*/ 197643 w 545359"/>
              <a:gd name="connsiteY34" fmla="*/ 566738 h 826294"/>
              <a:gd name="connsiteX35" fmla="*/ 200025 w 545359"/>
              <a:gd name="connsiteY35" fmla="*/ 581025 h 826294"/>
              <a:gd name="connsiteX36" fmla="*/ 202406 w 545359"/>
              <a:gd name="connsiteY36" fmla="*/ 588169 h 826294"/>
              <a:gd name="connsiteX37" fmla="*/ 207168 w 545359"/>
              <a:gd name="connsiteY37" fmla="*/ 614363 h 826294"/>
              <a:gd name="connsiteX38" fmla="*/ 211931 w 545359"/>
              <a:gd name="connsiteY38" fmla="*/ 623888 h 826294"/>
              <a:gd name="connsiteX39" fmla="*/ 219075 w 545359"/>
              <a:gd name="connsiteY39" fmla="*/ 638175 h 826294"/>
              <a:gd name="connsiteX40" fmla="*/ 226218 w 545359"/>
              <a:gd name="connsiteY40" fmla="*/ 642938 h 826294"/>
              <a:gd name="connsiteX41" fmla="*/ 235743 w 545359"/>
              <a:gd name="connsiteY41" fmla="*/ 650081 h 826294"/>
              <a:gd name="connsiteX42" fmla="*/ 254793 w 545359"/>
              <a:gd name="connsiteY42" fmla="*/ 659606 h 826294"/>
              <a:gd name="connsiteX43" fmla="*/ 271462 w 545359"/>
              <a:gd name="connsiteY43" fmla="*/ 685800 h 826294"/>
              <a:gd name="connsiteX44" fmla="*/ 273843 w 545359"/>
              <a:gd name="connsiteY44" fmla="*/ 692944 h 826294"/>
              <a:gd name="connsiteX45" fmla="*/ 280987 w 545359"/>
              <a:gd name="connsiteY45" fmla="*/ 697706 h 826294"/>
              <a:gd name="connsiteX46" fmla="*/ 292893 w 545359"/>
              <a:gd name="connsiteY46" fmla="*/ 707231 h 826294"/>
              <a:gd name="connsiteX47" fmla="*/ 309562 w 545359"/>
              <a:gd name="connsiteY47" fmla="*/ 711994 h 826294"/>
              <a:gd name="connsiteX48" fmla="*/ 316706 w 545359"/>
              <a:gd name="connsiteY48" fmla="*/ 714375 h 826294"/>
              <a:gd name="connsiteX49" fmla="*/ 338137 w 545359"/>
              <a:gd name="connsiteY49" fmla="*/ 728663 h 826294"/>
              <a:gd name="connsiteX50" fmla="*/ 354806 w 545359"/>
              <a:gd name="connsiteY50" fmla="*/ 738188 h 826294"/>
              <a:gd name="connsiteX51" fmla="*/ 364331 w 545359"/>
              <a:gd name="connsiteY51" fmla="*/ 745331 h 826294"/>
              <a:gd name="connsiteX52" fmla="*/ 371475 w 545359"/>
              <a:gd name="connsiteY52" fmla="*/ 747713 h 826294"/>
              <a:gd name="connsiteX53" fmla="*/ 388143 w 545359"/>
              <a:gd name="connsiteY53" fmla="*/ 752475 h 826294"/>
              <a:gd name="connsiteX54" fmla="*/ 395287 w 545359"/>
              <a:gd name="connsiteY54" fmla="*/ 757238 h 826294"/>
              <a:gd name="connsiteX55" fmla="*/ 411956 w 545359"/>
              <a:gd name="connsiteY55" fmla="*/ 766763 h 826294"/>
              <a:gd name="connsiteX56" fmla="*/ 419100 w 545359"/>
              <a:gd name="connsiteY56" fmla="*/ 773906 h 826294"/>
              <a:gd name="connsiteX57" fmla="*/ 423862 w 545359"/>
              <a:gd name="connsiteY57" fmla="*/ 781050 h 826294"/>
              <a:gd name="connsiteX58" fmla="*/ 435768 w 545359"/>
              <a:gd name="connsiteY58" fmla="*/ 788194 h 826294"/>
              <a:gd name="connsiteX59" fmla="*/ 438150 w 545359"/>
              <a:gd name="connsiteY59" fmla="*/ 797719 h 826294"/>
              <a:gd name="connsiteX60" fmla="*/ 464343 w 545359"/>
              <a:gd name="connsiteY60" fmla="*/ 816769 h 826294"/>
              <a:gd name="connsiteX61" fmla="*/ 483393 w 545359"/>
              <a:gd name="connsiteY61" fmla="*/ 826294 h 826294"/>
              <a:gd name="connsiteX62" fmla="*/ 514350 w 545359"/>
              <a:gd name="connsiteY62" fmla="*/ 821531 h 826294"/>
              <a:gd name="connsiteX63" fmla="*/ 519112 w 545359"/>
              <a:gd name="connsiteY63" fmla="*/ 814388 h 826294"/>
              <a:gd name="connsiteX64" fmla="*/ 521493 w 545359"/>
              <a:gd name="connsiteY64" fmla="*/ 785813 h 826294"/>
              <a:gd name="connsiteX65" fmla="*/ 523875 w 545359"/>
              <a:gd name="connsiteY65" fmla="*/ 769144 h 826294"/>
              <a:gd name="connsiteX66" fmla="*/ 531018 w 545359"/>
              <a:gd name="connsiteY66" fmla="*/ 762000 h 826294"/>
              <a:gd name="connsiteX67" fmla="*/ 542925 w 545359"/>
              <a:gd name="connsiteY67" fmla="*/ 750094 h 826294"/>
              <a:gd name="connsiteX68" fmla="*/ 545306 w 545359"/>
              <a:gd name="connsiteY68" fmla="*/ 740569 h 826294"/>
              <a:gd name="connsiteX69" fmla="*/ 533400 w 545359"/>
              <a:gd name="connsiteY69" fmla="*/ 726281 h 826294"/>
              <a:gd name="connsiteX70" fmla="*/ 523875 w 545359"/>
              <a:gd name="connsiteY70" fmla="*/ 723900 h 826294"/>
              <a:gd name="connsiteX71" fmla="*/ 509587 w 545359"/>
              <a:gd name="connsiteY71" fmla="*/ 719138 h 826294"/>
              <a:gd name="connsiteX72" fmla="*/ 509587 w 545359"/>
              <a:gd name="connsiteY72" fmla="*/ 700088 h 826294"/>
              <a:gd name="connsiteX73" fmla="*/ 516731 w 545359"/>
              <a:gd name="connsiteY73" fmla="*/ 697706 h 826294"/>
              <a:gd name="connsiteX74" fmla="*/ 521493 w 545359"/>
              <a:gd name="connsiteY74" fmla="*/ 690563 h 826294"/>
              <a:gd name="connsiteX75" fmla="*/ 514350 w 545359"/>
              <a:gd name="connsiteY75" fmla="*/ 683419 h 826294"/>
              <a:gd name="connsiteX76" fmla="*/ 507206 w 545359"/>
              <a:gd name="connsiteY76" fmla="*/ 673894 h 826294"/>
              <a:gd name="connsiteX77" fmla="*/ 509587 w 545359"/>
              <a:gd name="connsiteY77" fmla="*/ 659606 h 826294"/>
              <a:gd name="connsiteX78" fmla="*/ 519112 w 545359"/>
              <a:gd name="connsiteY78" fmla="*/ 654844 h 826294"/>
              <a:gd name="connsiteX79" fmla="*/ 526256 w 545359"/>
              <a:gd name="connsiteY79" fmla="*/ 650081 h 826294"/>
              <a:gd name="connsiteX80" fmla="*/ 531018 w 545359"/>
              <a:gd name="connsiteY80" fmla="*/ 631031 h 826294"/>
              <a:gd name="connsiteX81" fmla="*/ 545306 w 545359"/>
              <a:gd name="connsiteY81" fmla="*/ 564356 h 826294"/>
              <a:gd name="connsiteX82" fmla="*/ 535781 w 545359"/>
              <a:gd name="connsiteY82" fmla="*/ 554831 h 826294"/>
              <a:gd name="connsiteX83" fmla="*/ 528637 w 545359"/>
              <a:gd name="connsiteY83" fmla="*/ 550069 h 826294"/>
              <a:gd name="connsiteX84" fmla="*/ 511968 w 545359"/>
              <a:gd name="connsiteY84" fmla="*/ 535781 h 826294"/>
              <a:gd name="connsiteX85" fmla="*/ 507206 w 545359"/>
              <a:gd name="connsiteY85" fmla="*/ 523875 h 826294"/>
              <a:gd name="connsiteX86" fmla="*/ 485775 w 545359"/>
              <a:gd name="connsiteY86" fmla="*/ 507206 h 826294"/>
              <a:gd name="connsiteX87" fmla="*/ 457200 w 545359"/>
              <a:gd name="connsiteY87" fmla="*/ 504825 h 826294"/>
              <a:gd name="connsiteX88" fmla="*/ 452437 w 545359"/>
              <a:gd name="connsiteY88" fmla="*/ 497681 h 826294"/>
              <a:gd name="connsiteX89" fmla="*/ 445293 w 545359"/>
              <a:gd name="connsiteY89" fmla="*/ 492919 h 826294"/>
              <a:gd name="connsiteX90" fmla="*/ 440531 w 545359"/>
              <a:gd name="connsiteY90" fmla="*/ 483394 h 826294"/>
              <a:gd name="connsiteX91" fmla="*/ 438150 w 545359"/>
              <a:gd name="connsiteY91" fmla="*/ 433388 h 826294"/>
              <a:gd name="connsiteX92" fmla="*/ 428625 w 545359"/>
              <a:gd name="connsiteY92" fmla="*/ 442913 h 826294"/>
              <a:gd name="connsiteX93" fmla="*/ 416718 w 545359"/>
              <a:gd name="connsiteY93" fmla="*/ 445294 h 826294"/>
              <a:gd name="connsiteX94" fmla="*/ 409575 w 545359"/>
              <a:gd name="connsiteY94" fmla="*/ 447675 h 826294"/>
              <a:gd name="connsiteX95" fmla="*/ 400050 w 545359"/>
              <a:gd name="connsiteY95" fmla="*/ 450056 h 826294"/>
              <a:gd name="connsiteX96" fmla="*/ 383381 w 545359"/>
              <a:gd name="connsiteY96" fmla="*/ 447675 h 826294"/>
              <a:gd name="connsiteX97" fmla="*/ 378618 w 545359"/>
              <a:gd name="connsiteY97" fmla="*/ 438150 h 826294"/>
              <a:gd name="connsiteX98" fmla="*/ 373856 w 545359"/>
              <a:gd name="connsiteY98" fmla="*/ 431006 h 826294"/>
              <a:gd name="connsiteX99" fmla="*/ 340518 w 545359"/>
              <a:gd name="connsiteY99" fmla="*/ 423863 h 826294"/>
              <a:gd name="connsiteX100" fmla="*/ 338137 w 545359"/>
              <a:gd name="connsiteY100" fmla="*/ 414338 h 826294"/>
              <a:gd name="connsiteX101" fmla="*/ 342900 w 545359"/>
              <a:gd name="connsiteY101" fmla="*/ 407194 h 826294"/>
              <a:gd name="connsiteX102" fmla="*/ 338137 w 545359"/>
              <a:gd name="connsiteY102" fmla="*/ 397669 h 826294"/>
              <a:gd name="connsiteX103" fmla="*/ 330993 w 545359"/>
              <a:gd name="connsiteY103" fmla="*/ 381000 h 826294"/>
              <a:gd name="connsiteX104" fmla="*/ 323850 w 545359"/>
              <a:gd name="connsiteY104" fmla="*/ 371475 h 826294"/>
              <a:gd name="connsiteX105" fmla="*/ 321468 w 545359"/>
              <a:gd name="connsiteY105" fmla="*/ 364331 h 826294"/>
              <a:gd name="connsiteX106" fmla="*/ 316706 w 545359"/>
              <a:gd name="connsiteY106" fmla="*/ 357188 h 826294"/>
              <a:gd name="connsiteX107" fmla="*/ 309562 w 545359"/>
              <a:gd name="connsiteY107" fmla="*/ 345281 h 826294"/>
              <a:gd name="connsiteX108" fmla="*/ 302418 w 545359"/>
              <a:gd name="connsiteY108" fmla="*/ 328613 h 826294"/>
              <a:gd name="connsiteX109" fmla="*/ 307181 w 545359"/>
              <a:gd name="connsiteY109" fmla="*/ 316706 h 826294"/>
              <a:gd name="connsiteX110" fmla="*/ 309562 w 545359"/>
              <a:gd name="connsiteY110" fmla="*/ 309563 h 826294"/>
              <a:gd name="connsiteX111" fmla="*/ 323850 w 545359"/>
              <a:gd name="connsiteY111" fmla="*/ 300038 h 826294"/>
              <a:gd name="connsiteX112" fmla="*/ 335756 w 545359"/>
              <a:gd name="connsiteY112" fmla="*/ 292894 h 826294"/>
              <a:gd name="connsiteX113" fmla="*/ 340518 w 545359"/>
              <a:gd name="connsiteY113" fmla="*/ 280988 h 826294"/>
              <a:gd name="connsiteX114" fmla="*/ 345281 w 545359"/>
              <a:gd name="connsiteY114" fmla="*/ 261938 h 826294"/>
              <a:gd name="connsiteX115" fmla="*/ 347662 w 545359"/>
              <a:gd name="connsiteY115" fmla="*/ 254794 h 826294"/>
              <a:gd name="connsiteX116" fmla="*/ 352425 w 545359"/>
              <a:gd name="connsiteY116" fmla="*/ 235744 h 826294"/>
              <a:gd name="connsiteX117" fmla="*/ 366712 w 545359"/>
              <a:gd name="connsiteY117" fmla="*/ 226219 h 826294"/>
              <a:gd name="connsiteX118" fmla="*/ 388143 w 545359"/>
              <a:gd name="connsiteY118" fmla="*/ 216694 h 826294"/>
              <a:gd name="connsiteX119" fmla="*/ 409575 w 545359"/>
              <a:gd name="connsiteY119" fmla="*/ 209550 h 826294"/>
              <a:gd name="connsiteX120" fmla="*/ 423862 w 545359"/>
              <a:gd name="connsiteY120" fmla="*/ 202406 h 826294"/>
              <a:gd name="connsiteX121" fmla="*/ 433387 w 545359"/>
              <a:gd name="connsiteY121" fmla="*/ 192881 h 826294"/>
              <a:gd name="connsiteX122" fmla="*/ 445293 w 545359"/>
              <a:gd name="connsiteY122" fmla="*/ 183356 h 826294"/>
              <a:gd name="connsiteX123" fmla="*/ 442912 w 545359"/>
              <a:gd name="connsiteY123" fmla="*/ 173831 h 826294"/>
              <a:gd name="connsiteX124" fmla="*/ 438150 w 545359"/>
              <a:gd name="connsiteY124" fmla="*/ 166688 h 826294"/>
              <a:gd name="connsiteX125" fmla="*/ 440531 w 545359"/>
              <a:gd name="connsiteY125" fmla="*/ 157163 h 826294"/>
              <a:gd name="connsiteX126" fmla="*/ 450056 w 545359"/>
              <a:gd name="connsiteY126" fmla="*/ 138113 h 826294"/>
              <a:gd name="connsiteX127" fmla="*/ 452437 w 545359"/>
              <a:gd name="connsiteY127" fmla="*/ 130969 h 826294"/>
              <a:gd name="connsiteX128" fmla="*/ 433387 w 545359"/>
              <a:gd name="connsiteY128" fmla="*/ 111919 h 826294"/>
              <a:gd name="connsiteX129" fmla="*/ 423862 w 545359"/>
              <a:gd name="connsiteY129" fmla="*/ 109538 h 826294"/>
              <a:gd name="connsiteX130" fmla="*/ 416718 w 545359"/>
              <a:gd name="connsiteY130" fmla="*/ 107156 h 826294"/>
              <a:gd name="connsiteX131" fmla="*/ 328612 w 545359"/>
              <a:gd name="connsiteY131" fmla="*/ 102394 h 826294"/>
              <a:gd name="connsiteX132" fmla="*/ 323850 w 545359"/>
              <a:gd name="connsiteY132" fmla="*/ 95250 h 826294"/>
              <a:gd name="connsiteX133" fmla="*/ 319087 w 545359"/>
              <a:gd name="connsiteY133" fmla="*/ 76200 h 826294"/>
              <a:gd name="connsiteX134" fmla="*/ 314325 w 545359"/>
              <a:gd name="connsiteY134" fmla="*/ 69056 h 826294"/>
              <a:gd name="connsiteX135" fmla="*/ 309562 w 545359"/>
              <a:gd name="connsiteY135" fmla="*/ 59531 h 826294"/>
              <a:gd name="connsiteX136" fmla="*/ 297656 w 545359"/>
              <a:gd name="connsiteY136" fmla="*/ 45244 h 826294"/>
              <a:gd name="connsiteX137" fmla="*/ 290512 w 545359"/>
              <a:gd name="connsiteY137" fmla="*/ 42863 h 826294"/>
              <a:gd name="connsiteX138" fmla="*/ 283368 w 545359"/>
              <a:gd name="connsiteY138" fmla="*/ 33338 h 826294"/>
              <a:gd name="connsiteX139" fmla="*/ 276225 w 545359"/>
              <a:gd name="connsiteY139" fmla="*/ 16669 h 826294"/>
              <a:gd name="connsiteX140" fmla="*/ 266700 w 545359"/>
              <a:gd name="connsiteY140" fmla="*/ 9525 h 826294"/>
              <a:gd name="connsiteX141" fmla="*/ 250031 w 545359"/>
              <a:gd name="connsiteY141" fmla="*/ 0 h 826294"/>
              <a:gd name="connsiteX142" fmla="*/ 230981 w 545359"/>
              <a:gd name="connsiteY142" fmla="*/ 2381 h 826294"/>
              <a:gd name="connsiteX143" fmla="*/ 228600 w 545359"/>
              <a:gd name="connsiteY143" fmla="*/ 9525 h 826294"/>
              <a:gd name="connsiteX144" fmla="*/ 235743 w 545359"/>
              <a:gd name="connsiteY144" fmla="*/ 28575 h 826294"/>
              <a:gd name="connsiteX145" fmla="*/ 238125 w 545359"/>
              <a:gd name="connsiteY145" fmla="*/ 35719 h 826294"/>
              <a:gd name="connsiteX146" fmla="*/ 235743 w 545359"/>
              <a:gd name="connsiteY146" fmla="*/ 66675 h 826294"/>
              <a:gd name="connsiteX147" fmla="*/ 233362 w 545359"/>
              <a:gd name="connsiteY147" fmla="*/ 73819 h 826294"/>
              <a:gd name="connsiteX148" fmla="*/ 223837 w 545359"/>
              <a:gd name="connsiteY148" fmla="*/ 78581 h 826294"/>
              <a:gd name="connsiteX149" fmla="*/ 202406 w 545359"/>
              <a:gd name="connsiteY149" fmla="*/ 92869 h 826294"/>
              <a:gd name="connsiteX150" fmla="*/ 190500 w 545359"/>
              <a:gd name="connsiteY150" fmla="*/ 109538 h 826294"/>
              <a:gd name="connsiteX151" fmla="*/ 180975 w 545359"/>
              <a:gd name="connsiteY151" fmla="*/ 114300 h 826294"/>
              <a:gd name="connsiteX152" fmla="*/ 173831 w 545359"/>
              <a:gd name="connsiteY152" fmla="*/ 119063 h 826294"/>
              <a:gd name="connsiteX153" fmla="*/ 145256 w 545359"/>
              <a:gd name="connsiteY153" fmla="*/ 130969 h 826294"/>
              <a:gd name="connsiteX154" fmla="*/ 138112 w 545359"/>
              <a:gd name="connsiteY154" fmla="*/ 138113 h 826294"/>
              <a:gd name="connsiteX155" fmla="*/ 128587 w 545359"/>
              <a:gd name="connsiteY155" fmla="*/ 142875 h 826294"/>
              <a:gd name="connsiteX156" fmla="*/ 126206 w 545359"/>
              <a:gd name="connsiteY156" fmla="*/ 152400 h 826294"/>
              <a:gd name="connsiteX157" fmla="*/ 123825 w 545359"/>
              <a:gd name="connsiteY157" fmla="*/ 159544 h 826294"/>
              <a:gd name="connsiteX158" fmla="*/ 116681 w 545359"/>
              <a:gd name="connsiteY158" fmla="*/ 197644 h 826294"/>
              <a:gd name="connsiteX159" fmla="*/ 109537 w 545359"/>
              <a:gd name="connsiteY159" fmla="*/ 211931 h 826294"/>
              <a:gd name="connsiteX160" fmla="*/ 95250 w 545359"/>
              <a:gd name="connsiteY160" fmla="*/ 219075 h 826294"/>
              <a:gd name="connsiteX161" fmla="*/ 85725 w 545359"/>
              <a:gd name="connsiteY161" fmla="*/ 223838 h 826294"/>
              <a:gd name="connsiteX162" fmla="*/ 71437 w 545359"/>
              <a:gd name="connsiteY162" fmla="*/ 209550 h 826294"/>
              <a:gd name="connsiteX163" fmla="*/ 64293 w 545359"/>
              <a:gd name="connsiteY163" fmla="*/ 200025 h 826294"/>
              <a:gd name="connsiteX164" fmla="*/ 57150 w 545359"/>
              <a:gd name="connsiteY164" fmla="*/ 152400 h 826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</a:cxnLst>
            <a:rect l="l" t="t" r="r" b="b"/>
            <a:pathLst>
              <a:path w="545359" h="826294">
                <a:moveTo>
                  <a:pt x="57150" y="152400"/>
                </a:moveTo>
                <a:cubicBezTo>
                  <a:pt x="51594" y="146050"/>
                  <a:pt x="41027" y="153292"/>
                  <a:pt x="30956" y="161925"/>
                </a:cubicBezTo>
                <a:cubicBezTo>
                  <a:pt x="17248" y="173675"/>
                  <a:pt x="35531" y="165956"/>
                  <a:pt x="19050" y="171450"/>
                </a:cubicBezTo>
                <a:cubicBezTo>
                  <a:pt x="12185" y="176027"/>
                  <a:pt x="7630" y="178389"/>
                  <a:pt x="2381" y="185738"/>
                </a:cubicBezTo>
                <a:cubicBezTo>
                  <a:pt x="922" y="187780"/>
                  <a:pt x="794" y="190500"/>
                  <a:pt x="0" y="192881"/>
                </a:cubicBezTo>
                <a:cubicBezTo>
                  <a:pt x="794" y="202406"/>
                  <a:pt x="63" y="212183"/>
                  <a:pt x="2381" y="221456"/>
                </a:cubicBezTo>
                <a:cubicBezTo>
                  <a:pt x="3344" y="225306"/>
                  <a:pt x="7556" y="227535"/>
                  <a:pt x="9525" y="230981"/>
                </a:cubicBezTo>
                <a:cubicBezTo>
                  <a:pt x="18715" y="247065"/>
                  <a:pt x="2424" y="228643"/>
                  <a:pt x="19050" y="245269"/>
                </a:cubicBezTo>
                <a:cubicBezTo>
                  <a:pt x="18256" y="248444"/>
                  <a:pt x="18483" y="252071"/>
                  <a:pt x="16668" y="254794"/>
                </a:cubicBezTo>
                <a:cubicBezTo>
                  <a:pt x="15081" y="257175"/>
                  <a:pt x="11548" y="257533"/>
                  <a:pt x="9525" y="259556"/>
                </a:cubicBezTo>
                <a:cubicBezTo>
                  <a:pt x="7501" y="261580"/>
                  <a:pt x="6350" y="264319"/>
                  <a:pt x="4762" y="266700"/>
                </a:cubicBezTo>
                <a:cubicBezTo>
                  <a:pt x="5556" y="269875"/>
                  <a:pt x="5884" y="273204"/>
                  <a:pt x="7143" y="276225"/>
                </a:cubicBezTo>
                <a:cubicBezTo>
                  <a:pt x="9874" y="282778"/>
                  <a:pt x="10076" y="292638"/>
                  <a:pt x="16668" y="295275"/>
                </a:cubicBezTo>
                <a:cubicBezTo>
                  <a:pt x="20637" y="296863"/>
                  <a:pt x="24451" y="298913"/>
                  <a:pt x="28575" y="300038"/>
                </a:cubicBezTo>
                <a:cubicBezTo>
                  <a:pt x="32209" y="301029"/>
                  <a:pt x="56903" y="304425"/>
                  <a:pt x="59531" y="304800"/>
                </a:cubicBezTo>
                <a:cubicBezTo>
                  <a:pt x="61118" y="307181"/>
                  <a:pt x="62461" y="309745"/>
                  <a:pt x="64293" y="311944"/>
                </a:cubicBezTo>
                <a:cubicBezTo>
                  <a:pt x="66449" y="314531"/>
                  <a:pt x="69416" y="316394"/>
                  <a:pt x="71437" y="319088"/>
                </a:cubicBezTo>
                <a:cubicBezTo>
                  <a:pt x="74214" y="322791"/>
                  <a:pt x="76014" y="327143"/>
                  <a:pt x="78581" y="330994"/>
                </a:cubicBezTo>
                <a:cubicBezTo>
                  <a:pt x="80783" y="334296"/>
                  <a:pt x="83344" y="337344"/>
                  <a:pt x="85725" y="340519"/>
                </a:cubicBezTo>
                <a:cubicBezTo>
                  <a:pt x="90459" y="359458"/>
                  <a:pt x="84456" y="340679"/>
                  <a:pt x="95250" y="359569"/>
                </a:cubicBezTo>
                <a:cubicBezTo>
                  <a:pt x="96495" y="361748"/>
                  <a:pt x="96893" y="364314"/>
                  <a:pt x="97631" y="366713"/>
                </a:cubicBezTo>
                <a:cubicBezTo>
                  <a:pt x="100068" y="374633"/>
                  <a:pt x="101800" y="382790"/>
                  <a:pt x="104775" y="390525"/>
                </a:cubicBezTo>
                <a:cubicBezTo>
                  <a:pt x="105784" y="393149"/>
                  <a:pt x="116077" y="406227"/>
                  <a:pt x="116681" y="407194"/>
                </a:cubicBezTo>
                <a:cubicBezTo>
                  <a:pt x="118562" y="410204"/>
                  <a:pt x="119562" y="413709"/>
                  <a:pt x="121443" y="416719"/>
                </a:cubicBezTo>
                <a:cubicBezTo>
                  <a:pt x="136905" y="441459"/>
                  <a:pt x="121277" y="411625"/>
                  <a:pt x="133350" y="435769"/>
                </a:cubicBezTo>
                <a:cubicBezTo>
                  <a:pt x="138503" y="456385"/>
                  <a:pt x="132194" y="434072"/>
                  <a:pt x="140493" y="454819"/>
                </a:cubicBezTo>
                <a:cubicBezTo>
                  <a:pt x="142357" y="459480"/>
                  <a:pt x="144272" y="464183"/>
                  <a:pt x="145256" y="469106"/>
                </a:cubicBezTo>
                <a:cubicBezTo>
                  <a:pt x="146050" y="473075"/>
                  <a:pt x="146216" y="477223"/>
                  <a:pt x="147637" y="481013"/>
                </a:cubicBezTo>
                <a:cubicBezTo>
                  <a:pt x="148642" y="483693"/>
                  <a:pt x="150980" y="485671"/>
                  <a:pt x="152400" y="488156"/>
                </a:cubicBezTo>
                <a:cubicBezTo>
                  <a:pt x="160760" y="502785"/>
                  <a:pt x="152667" y="493186"/>
                  <a:pt x="164306" y="504825"/>
                </a:cubicBezTo>
                <a:cubicBezTo>
                  <a:pt x="170289" y="522778"/>
                  <a:pt x="162219" y="500652"/>
                  <a:pt x="171450" y="519113"/>
                </a:cubicBezTo>
                <a:cubicBezTo>
                  <a:pt x="176632" y="529477"/>
                  <a:pt x="170334" y="524218"/>
                  <a:pt x="178593" y="535781"/>
                </a:cubicBezTo>
                <a:cubicBezTo>
                  <a:pt x="180550" y="538521"/>
                  <a:pt x="183519" y="540391"/>
                  <a:pt x="185737" y="542925"/>
                </a:cubicBezTo>
                <a:cubicBezTo>
                  <a:pt x="189084" y="546750"/>
                  <a:pt x="192087" y="550862"/>
                  <a:pt x="195262" y="554831"/>
                </a:cubicBezTo>
                <a:cubicBezTo>
                  <a:pt x="196056" y="558800"/>
                  <a:pt x="196919" y="562756"/>
                  <a:pt x="197643" y="566738"/>
                </a:cubicBezTo>
                <a:cubicBezTo>
                  <a:pt x="198507" y="571488"/>
                  <a:pt x="198978" y="576312"/>
                  <a:pt x="200025" y="581025"/>
                </a:cubicBezTo>
                <a:cubicBezTo>
                  <a:pt x="200570" y="583475"/>
                  <a:pt x="201862" y="585719"/>
                  <a:pt x="202406" y="588169"/>
                </a:cubicBezTo>
                <a:cubicBezTo>
                  <a:pt x="203205" y="591764"/>
                  <a:pt x="205725" y="610033"/>
                  <a:pt x="207168" y="614363"/>
                </a:cubicBezTo>
                <a:cubicBezTo>
                  <a:pt x="208291" y="617731"/>
                  <a:pt x="210533" y="620625"/>
                  <a:pt x="211931" y="623888"/>
                </a:cubicBezTo>
                <a:cubicBezTo>
                  <a:pt x="214837" y="630668"/>
                  <a:pt x="213353" y="632453"/>
                  <a:pt x="219075" y="638175"/>
                </a:cubicBezTo>
                <a:cubicBezTo>
                  <a:pt x="221099" y="640199"/>
                  <a:pt x="223889" y="641275"/>
                  <a:pt x="226218" y="642938"/>
                </a:cubicBezTo>
                <a:cubicBezTo>
                  <a:pt x="229447" y="645245"/>
                  <a:pt x="232315" y="648081"/>
                  <a:pt x="235743" y="650081"/>
                </a:cubicBezTo>
                <a:cubicBezTo>
                  <a:pt x="241875" y="653658"/>
                  <a:pt x="254793" y="659606"/>
                  <a:pt x="254793" y="659606"/>
                </a:cubicBezTo>
                <a:cubicBezTo>
                  <a:pt x="264340" y="669153"/>
                  <a:pt x="265948" y="669255"/>
                  <a:pt x="271462" y="685800"/>
                </a:cubicBezTo>
                <a:cubicBezTo>
                  <a:pt x="272256" y="688181"/>
                  <a:pt x="272275" y="690984"/>
                  <a:pt x="273843" y="692944"/>
                </a:cubicBezTo>
                <a:cubicBezTo>
                  <a:pt x="275631" y="695179"/>
                  <a:pt x="278697" y="695989"/>
                  <a:pt x="280987" y="697706"/>
                </a:cubicBezTo>
                <a:cubicBezTo>
                  <a:pt x="285053" y="700755"/>
                  <a:pt x="288347" y="704958"/>
                  <a:pt x="292893" y="707231"/>
                </a:cubicBezTo>
                <a:cubicBezTo>
                  <a:pt x="298062" y="709815"/>
                  <a:pt x="304027" y="710333"/>
                  <a:pt x="309562" y="711994"/>
                </a:cubicBezTo>
                <a:cubicBezTo>
                  <a:pt x="311966" y="712715"/>
                  <a:pt x="314325" y="713581"/>
                  <a:pt x="316706" y="714375"/>
                </a:cubicBezTo>
                <a:cubicBezTo>
                  <a:pt x="340423" y="732163"/>
                  <a:pt x="310596" y="710303"/>
                  <a:pt x="338137" y="728663"/>
                </a:cubicBezTo>
                <a:cubicBezTo>
                  <a:pt x="352552" y="738273"/>
                  <a:pt x="342074" y="733943"/>
                  <a:pt x="354806" y="738188"/>
                </a:cubicBezTo>
                <a:cubicBezTo>
                  <a:pt x="357981" y="740569"/>
                  <a:pt x="360885" y="743362"/>
                  <a:pt x="364331" y="745331"/>
                </a:cubicBezTo>
                <a:cubicBezTo>
                  <a:pt x="366510" y="746576"/>
                  <a:pt x="369071" y="746992"/>
                  <a:pt x="371475" y="747713"/>
                </a:cubicBezTo>
                <a:cubicBezTo>
                  <a:pt x="377010" y="749373"/>
                  <a:pt x="382587" y="750888"/>
                  <a:pt x="388143" y="752475"/>
                </a:cubicBezTo>
                <a:cubicBezTo>
                  <a:pt x="390524" y="754063"/>
                  <a:pt x="392802" y="755818"/>
                  <a:pt x="395287" y="757238"/>
                </a:cubicBezTo>
                <a:cubicBezTo>
                  <a:pt x="402704" y="761476"/>
                  <a:pt x="405622" y="761485"/>
                  <a:pt x="411956" y="766763"/>
                </a:cubicBezTo>
                <a:cubicBezTo>
                  <a:pt x="414543" y="768919"/>
                  <a:pt x="416944" y="771319"/>
                  <a:pt x="419100" y="773906"/>
                </a:cubicBezTo>
                <a:cubicBezTo>
                  <a:pt x="420932" y="776105"/>
                  <a:pt x="421689" y="779187"/>
                  <a:pt x="423862" y="781050"/>
                </a:cubicBezTo>
                <a:cubicBezTo>
                  <a:pt x="427376" y="784062"/>
                  <a:pt x="431799" y="785813"/>
                  <a:pt x="435768" y="788194"/>
                </a:cubicBezTo>
                <a:cubicBezTo>
                  <a:pt x="436562" y="791369"/>
                  <a:pt x="436526" y="794877"/>
                  <a:pt x="438150" y="797719"/>
                </a:cubicBezTo>
                <a:cubicBezTo>
                  <a:pt x="443078" y="806343"/>
                  <a:pt x="459137" y="811563"/>
                  <a:pt x="464343" y="816769"/>
                </a:cubicBezTo>
                <a:cubicBezTo>
                  <a:pt x="474349" y="826775"/>
                  <a:pt x="468185" y="823253"/>
                  <a:pt x="483393" y="826294"/>
                </a:cubicBezTo>
                <a:cubicBezTo>
                  <a:pt x="493712" y="824706"/>
                  <a:pt x="504445" y="824832"/>
                  <a:pt x="514350" y="821531"/>
                </a:cubicBezTo>
                <a:cubicBezTo>
                  <a:pt x="517065" y="820626"/>
                  <a:pt x="518551" y="817194"/>
                  <a:pt x="519112" y="814388"/>
                </a:cubicBezTo>
                <a:cubicBezTo>
                  <a:pt x="520986" y="805016"/>
                  <a:pt x="520492" y="795318"/>
                  <a:pt x="521493" y="785813"/>
                </a:cubicBezTo>
                <a:cubicBezTo>
                  <a:pt x="522081" y="780231"/>
                  <a:pt x="521791" y="774355"/>
                  <a:pt x="523875" y="769144"/>
                </a:cubicBezTo>
                <a:cubicBezTo>
                  <a:pt x="525126" y="766017"/>
                  <a:pt x="528862" y="764587"/>
                  <a:pt x="531018" y="762000"/>
                </a:cubicBezTo>
                <a:cubicBezTo>
                  <a:pt x="540938" y="750096"/>
                  <a:pt x="529831" y="758822"/>
                  <a:pt x="542925" y="750094"/>
                </a:cubicBezTo>
                <a:cubicBezTo>
                  <a:pt x="543719" y="746919"/>
                  <a:pt x="545712" y="743816"/>
                  <a:pt x="545306" y="740569"/>
                </a:cubicBezTo>
                <a:cubicBezTo>
                  <a:pt x="544446" y="733689"/>
                  <a:pt x="539318" y="728818"/>
                  <a:pt x="533400" y="726281"/>
                </a:cubicBezTo>
                <a:cubicBezTo>
                  <a:pt x="530392" y="724992"/>
                  <a:pt x="527010" y="724840"/>
                  <a:pt x="523875" y="723900"/>
                </a:cubicBezTo>
                <a:cubicBezTo>
                  <a:pt x="519066" y="722458"/>
                  <a:pt x="509587" y="719138"/>
                  <a:pt x="509587" y="719138"/>
                </a:cubicBezTo>
                <a:cubicBezTo>
                  <a:pt x="508075" y="713091"/>
                  <a:pt x="504749" y="706135"/>
                  <a:pt x="509587" y="700088"/>
                </a:cubicBezTo>
                <a:cubicBezTo>
                  <a:pt x="511155" y="698128"/>
                  <a:pt x="514350" y="698500"/>
                  <a:pt x="516731" y="697706"/>
                </a:cubicBezTo>
                <a:cubicBezTo>
                  <a:pt x="518318" y="695325"/>
                  <a:pt x="521963" y="693386"/>
                  <a:pt x="521493" y="690563"/>
                </a:cubicBezTo>
                <a:cubicBezTo>
                  <a:pt x="520939" y="687241"/>
                  <a:pt x="516541" y="685976"/>
                  <a:pt x="514350" y="683419"/>
                </a:cubicBezTo>
                <a:cubicBezTo>
                  <a:pt x="511767" y="680406"/>
                  <a:pt x="509587" y="677069"/>
                  <a:pt x="507206" y="673894"/>
                </a:cubicBezTo>
                <a:cubicBezTo>
                  <a:pt x="508000" y="669131"/>
                  <a:pt x="507028" y="663700"/>
                  <a:pt x="509587" y="659606"/>
                </a:cubicBezTo>
                <a:cubicBezTo>
                  <a:pt x="511468" y="656596"/>
                  <a:pt x="516030" y="656605"/>
                  <a:pt x="519112" y="654844"/>
                </a:cubicBezTo>
                <a:cubicBezTo>
                  <a:pt x="521597" y="653424"/>
                  <a:pt x="523875" y="651669"/>
                  <a:pt x="526256" y="650081"/>
                </a:cubicBezTo>
                <a:cubicBezTo>
                  <a:pt x="527843" y="643731"/>
                  <a:pt x="530534" y="637559"/>
                  <a:pt x="531018" y="631031"/>
                </a:cubicBezTo>
                <a:cubicBezTo>
                  <a:pt x="536023" y="563474"/>
                  <a:pt x="514933" y="571952"/>
                  <a:pt x="545306" y="564356"/>
                </a:cubicBezTo>
                <a:cubicBezTo>
                  <a:pt x="542131" y="561181"/>
                  <a:pt x="539190" y="557753"/>
                  <a:pt x="535781" y="554831"/>
                </a:cubicBezTo>
                <a:cubicBezTo>
                  <a:pt x="533608" y="552969"/>
                  <a:pt x="530810" y="551931"/>
                  <a:pt x="528637" y="550069"/>
                </a:cubicBezTo>
                <a:cubicBezTo>
                  <a:pt x="508420" y="532741"/>
                  <a:pt x="528373" y="546719"/>
                  <a:pt x="511968" y="535781"/>
                </a:cubicBezTo>
                <a:cubicBezTo>
                  <a:pt x="510381" y="531812"/>
                  <a:pt x="509282" y="527611"/>
                  <a:pt x="507206" y="523875"/>
                </a:cubicBezTo>
                <a:cubicBezTo>
                  <a:pt x="502267" y="514984"/>
                  <a:pt x="496368" y="509560"/>
                  <a:pt x="485775" y="507206"/>
                </a:cubicBezTo>
                <a:cubicBezTo>
                  <a:pt x="476445" y="505133"/>
                  <a:pt x="466725" y="505619"/>
                  <a:pt x="457200" y="504825"/>
                </a:cubicBezTo>
                <a:cubicBezTo>
                  <a:pt x="455612" y="502444"/>
                  <a:pt x="454461" y="499705"/>
                  <a:pt x="452437" y="497681"/>
                </a:cubicBezTo>
                <a:cubicBezTo>
                  <a:pt x="450413" y="495657"/>
                  <a:pt x="447125" y="495118"/>
                  <a:pt x="445293" y="492919"/>
                </a:cubicBezTo>
                <a:cubicBezTo>
                  <a:pt x="443021" y="490192"/>
                  <a:pt x="442118" y="486569"/>
                  <a:pt x="440531" y="483394"/>
                </a:cubicBezTo>
                <a:cubicBezTo>
                  <a:pt x="439737" y="466725"/>
                  <a:pt x="442859" y="449397"/>
                  <a:pt x="438150" y="433388"/>
                </a:cubicBezTo>
                <a:cubicBezTo>
                  <a:pt x="436883" y="429080"/>
                  <a:pt x="432550" y="440732"/>
                  <a:pt x="428625" y="442913"/>
                </a:cubicBezTo>
                <a:cubicBezTo>
                  <a:pt x="425087" y="444879"/>
                  <a:pt x="420645" y="444312"/>
                  <a:pt x="416718" y="445294"/>
                </a:cubicBezTo>
                <a:cubicBezTo>
                  <a:pt x="414283" y="445903"/>
                  <a:pt x="411988" y="446986"/>
                  <a:pt x="409575" y="447675"/>
                </a:cubicBezTo>
                <a:cubicBezTo>
                  <a:pt x="406428" y="448574"/>
                  <a:pt x="403225" y="449262"/>
                  <a:pt x="400050" y="450056"/>
                </a:cubicBezTo>
                <a:cubicBezTo>
                  <a:pt x="394494" y="449262"/>
                  <a:pt x="388287" y="450401"/>
                  <a:pt x="383381" y="447675"/>
                </a:cubicBezTo>
                <a:cubicBezTo>
                  <a:pt x="380278" y="445951"/>
                  <a:pt x="380379" y="441232"/>
                  <a:pt x="378618" y="438150"/>
                </a:cubicBezTo>
                <a:cubicBezTo>
                  <a:pt x="377198" y="435665"/>
                  <a:pt x="376283" y="432523"/>
                  <a:pt x="373856" y="431006"/>
                </a:cubicBezTo>
                <a:cubicBezTo>
                  <a:pt x="365374" y="425705"/>
                  <a:pt x="349409" y="424974"/>
                  <a:pt x="340518" y="423863"/>
                </a:cubicBezTo>
                <a:cubicBezTo>
                  <a:pt x="339724" y="420688"/>
                  <a:pt x="337674" y="417578"/>
                  <a:pt x="338137" y="414338"/>
                </a:cubicBezTo>
                <a:cubicBezTo>
                  <a:pt x="338542" y="411505"/>
                  <a:pt x="342900" y="410056"/>
                  <a:pt x="342900" y="407194"/>
                </a:cubicBezTo>
                <a:cubicBezTo>
                  <a:pt x="342900" y="403644"/>
                  <a:pt x="339535" y="400932"/>
                  <a:pt x="338137" y="397669"/>
                </a:cubicBezTo>
                <a:cubicBezTo>
                  <a:pt x="333715" y="387351"/>
                  <a:pt x="338178" y="392496"/>
                  <a:pt x="330993" y="381000"/>
                </a:cubicBezTo>
                <a:cubicBezTo>
                  <a:pt x="328890" y="377635"/>
                  <a:pt x="326231" y="374650"/>
                  <a:pt x="323850" y="371475"/>
                </a:cubicBezTo>
                <a:cubicBezTo>
                  <a:pt x="323056" y="369094"/>
                  <a:pt x="322591" y="366576"/>
                  <a:pt x="321468" y="364331"/>
                </a:cubicBezTo>
                <a:cubicBezTo>
                  <a:pt x="320188" y="361772"/>
                  <a:pt x="318223" y="359615"/>
                  <a:pt x="316706" y="357188"/>
                </a:cubicBezTo>
                <a:cubicBezTo>
                  <a:pt x="314253" y="353263"/>
                  <a:pt x="311810" y="349327"/>
                  <a:pt x="309562" y="345281"/>
                </a:cubicBezTo>
                <a:cubicBezTo>
                  <a:pt x="304660" y="336457"/>
                  <a:pt x="305228" y="337040"/>
                  <a:pt x="302418" y="328613"/>
                </a:cubicBezTo>
                <a:cubicBezTo>
                  <a:pt x="304006" y="324644"/>
                  <a:pt x="305680" y="320709"/>
                  <a:pt x="307181" y="316706"/>
                </a:cubicBezTo>
                <a:cubicBezTo>
                  <a:pt x="308062" y="314356"/>
                  <a:pt x="308170" y="311651"/>
                  <a:pt x="309562" y="309563"/>
                </a:cubicBezTo>
                <a:cubicBezTo>
                  <a:pt x="316334" y="299405"/>
                  <a:pt x="315111" y="304408"/>
                  <a:pt x="323850" y="300038"/>
                </a:cubicBezTo>
                <a:cubicBezTo>
                  <a:pt x="327990" y="297968"/>
                  <a:pt x="331787" y="295275"/>
                  <a:pt x="335756" y="292894"/>
                </a:cubicBezTo>
                <a:cubicBezTo>
                  <a:pt x="337343" y="288925"/>
                  <a:pt x="339261" y="285073"/>
                  <a:pt x="340518" y="280988"/>
                </a:cubicBezTo>
                <a:cubicBezTo>
                  <a:pt x="342443" y="274732"/>
                  <a:pt x="343211" y="268148"/>
                  <a:pt x="345281" y="261938"/>
                </a:cubicBezTo>
                <a:cubicBezTo>
                  <a:pt x="346075" y="259557"/>
                  <a:pt x="347002" y="257216"/>
                  <a:pt x="347662" y="254794"/>
                </a:cubicBezTo>
                <a:cubicBezTo>
                  <a:pt x="349384" y="248479"/>
                  <a:pt x="346979" y="239375"/>
                  <a:pt x="352425" y="235744"/>
                </a:cubicBezTo>
                <a:cubicBezTo>
                  <a:pt x="357187" y="232569"/>
                  <a:pt x="361593" y="228779"/>
                  <a:pt x="366712" y="226219"/>
                </a:cubicBezTo>
                <a:cubicBezTo>
                  <a:pt x="376276" y="221436"/>
                  <a:pt x="377497" y="220496"/>
                  <a:pt x="388143" y="216694"/>
                </a:cubicBezTo>
                <a:cubicBezTo>
                  <a:pt x="395235" y="214161"/>
                  <a:pt x="403309" y="213727"/>
                  <a:pt x="409575" y="209550"/>
                </a:cubicBezTo>
                <a:cubicBezTo>
                  <a:pt x="418807" y="203396"/>
                  <a:pt x="414003" y="205693"/>
                  <a:pt x="423862" y="202406"/>
                </a:cubicBezTo>
                <a:cubicBezTo>
                  <a:pt x="427037" y="199231"/>
                  <a:pt x="429579" y="195261"/>
                  <a:pt x="433387" y="192881"/>
                </a:cubicBezTo>
                <a:cubicBezTo>
                  <a:pt x="447235" y="184226"/>
                  <a:pt x="440429" y="197950"/>
                  <a:pt x="445293" y="183356"/>
                </a:cubicBezTo>
                <a:cubicBezTo>
                  <a:pt x="444499" y="180181"/>
                  <a:pt x="444201" y="176839"/>
                  <a:pt x="442912" y="173831"/>
                </a:cubicBezTo>
                <a:cubicBezTo>
                  <a:pt x="441785" y="171201"/>
                  <a:pt x="438555" y="169521"/>
                  <a:pt x="438150" y="166688"/>
                </a:cubicBezTo>
                <a:cubicBezTo>
                  <a:pt x="437687" y="163448"/>
                  <a:pt x="439632" y="160310"/>
                  <a:pt x="440531" y="157163"/>
                </a:cubicBezTo>
                <a:cubicBezTo>
                  <a:pt x="444111" y="144632"/>
                  <a:pt x="442108" y="154009"/>
                  <a:pt x="450056" y="138113"/>
                </a:cubicBezTo>
                <a:cubicBezTo>
                  <a:pt x="451179" y="135868"/>
                  <a:pt x="451643" y="133350"/>
                  <a:pt x="452437" y="130969"/>
                </a:cubicBezTo>
                <a:cubicBezTo>
                  <a:pt x="445927" y="122289"/>
                  <a:pt x="443676" y="117635"/>
                  <a:pt x="433387" y="111919"/>
                </a:cubicBezTo>
                <a:cubicBezTo>
                  <a:pt x="430526" y="110330"/>
                  <a:pt x="427009" y="110437"/>
                  <a:pt x="423862" y="109538"/>
                </a:cubicBezTo>
                <a:cubicBezTo>
                  <a:pt x="421448" y="108848"/>
                  <a:pt x="419168" y="107701"/>
                  <a:pt x="416718" y="107156"/>
                </a:cubicBezTo>
                <a:cubicBezTo>
                  <a:pt x="389433" y="101092"/>
                  <a:pt x="349706" y="103074"/>
                  <a:pt x="328612" y="102394"/>
                </a:cubicBezTo>
                <a:cubicBezTo>
                  <a:pt x="327025" y="100013"/>
                  <a:pt x="324828" y="97940"/>
                  <a:pt x="323850" y="95250"/>
                </a:cubicBezTo>
                <a:cubicBezTo>
                  <a:pt x="321613" y="89099"/>
                  <a:pt x="322717" y="81646"/>
                  <a:pt x="319087" y="76200"/>
                </a:cubicBezTo>
                <a:cubicBezTo>
                  <a:pt x="317500" y="73819"/>
                  <a:pt x="315745" y="71541"/>
                  <a:pt x="314325" y="69056"/>
                </a:cubicBezTo>
                <a:cubicBezTo>
                  <a:pt x="312564" y="65974"/>
                  <a:pt x="311323" y="62613"/>
                  <a:pt x="309562" y="59531"/>
                </a:cubicBezTo>
                <a:cubicBezTo>
                  <a:pt x="306859" y="54800"/>
                  <a:pt x="302202" y="48275"/>
                  <a:pt x="297656" y="45244"/>
                </a:cubicBezTo>
                <a:cubicBezTo>
                  <a:pt x="295567" y="43852"/>
                  <a:pt x="292893" y="43657"/>
                  <a:pt x="290512" y="42863"/>
                </a:cubicBezTo>
                <a:cubicBezTo>
                  <a:pt x="288131" y="39688"/>
                  <a:pt x="285337" y="36784"/>
                  <a:pt x="283368" y="33338"/>
                </a:cubicBezTo>
                <a:cubicBezTo>
                  <a:pt x="278301" y="24470"/>
                  <a:pt x="284321" y="26115"/>
                  <a:pt x="276225" y="16669"/>
                </a:cubicBezTo>
                <a:cubicBezTo>
                  <a:pt x="273642" y="13656"/>
                  <a:pt x="269930" y="11832"/>
                  <a:pt x="266700" y="9525"/>
                </a:cubicBezTo>
                <a:cubicBezTo>
                  <a:pt x="258850" y="3918"/>
                  <a:pt x="259327" y="4649"/>
                  <a:pt x="250031" y="0"/>
                </a:cubicBezTo>
                <a:cubicBezTo>
                  <a:pt x="243681" y="794"/>
                  <a:pt x="236829" y="-218"/>
                  <a:pt x="230981" y="2381"/>
                </a:cubicBezTo>
                <a:cubicBezTo>
                  <a:pt x="228687" y="3400"/>
                  <a:pt x="228600" y="7015"/>
                  <a:pt x="228600" y="9525"/>
                </a:cubicBezTo>
                <a:cubicBezTo>
                  <a:pt x="228600" y="23305"/>
                  <a:pt x="230817" y="18722"/>
                  <a:pt x="235743" y="28575"/>
                </a:cubicBezTo>
                <a:cubicBezTo>
                  <a:pt x="236866" y="30820"/>
                  <a:pt x="237331" y="33338"/>
                  <a:pt x="238125" y="35719"/>
                </a:cubicBezTo>
                <a:cubicBezTo>
                  <a:pt x="237331" y="46038"/>
                  <a:pt x="237027" y="56406"/>
                  <a:pt x="235743" y="66675"/>
                </a:cubicBezTo>
                <a:cubicBezTo>
                  <a:pt x="235432" y="69166"/>
                  <a:pt x="235137" y="72044"/>
                  <a:pt x="233362" y="73819"/>
                </a:cubicBezTo>
                <a:cubicBezTo>
                  <a:pt x="230852" y="76329"/>
                  <a:pt x="226940" y="76857"/>
                  <a:pt x="223837" y="78581"/>
                </a:cubicBezTo>
                <a:cubicBezTo>
                  <a:pt x="218736" y="81415"/>
                  <a:pt x="206880" y="88395"/>
                  <a:pt x="202406" y="92869"/>
                </a:cubicBezTo>
                <a:cubicBezTo>
                  <a:pt x="192376" y="102899"/>
                  <a:pt x="203611" y="98300"/>
                  <a:pt x="190500" y="109538"/>
                </a:cubicBezTo>
                <a:cubicBezTo>
                  <a:pt x="187805" y="111848"/>
                  <a:pt x="184057" y="112539"/>
                  <a:pt x="180975" y="114300"/>
                </a:cubicBezTo>
                <a:cubicBezTo>
                  <a:pt x="178490" y="115720"/>
                  <a:pt x="176316" y="117643"/>
                  <a:pt x="173831" y="119063"/>
                </a:cubicBezTo>
                <a:cubicBezTo>
                  <a:pt x="164824" y="124210"/>
                  <a:pt x="155056" y="127703"/>
                  <a:pt x="145256" y="130969"/>
                </a:cubicBezTo>
                <a:cubicBezTo>
                  <a:pt x="142875" y="133350"/>
                  <a:pt x="140852" y="136156"/>
                  <a:pt x="138112" y="138113"/>
                </a:cubicBezTo>
                <a:cubicBezTo>
                  <a:pt x="135223" y="140176"/>
                  <a:pt x="130859" y="140148"/>
                  <a:pt x="128587" y="142875"/>
                </a:cubicBezTo>
                <a:cubicBezTo>
                  <a:pt x="126492" y="145389"/>
                  <a:pt x="127105" y="149253"/>
                  <a:pt x="126206" y="152400"/>
                </a:cubicBezTo>
                <a:cubicBezTo>
                  <a:pt x="125516" y="154814"/>
                  <a:pt x="124619" y="157163"/>
                  <a:pt x="123825" y="159544"/>
                </a:cubicBezTo>
                <a:cubicBezTo>
                  <a:pt x="121866" y="175209"/>
                  <a:pt x="121731" y="182491"/>
                  <a:pt x="116681" y="197644"/>
                </a:cubicBezTo>
                <a:cubicBezTo>
                  <a:pt x="114744" y="203456"/>
                  <a:pt x="114155" y="207314"/>
                  <a:pt x="109537" y="211931"/>
                </a:cubicBezTo>
                <a:cubicBezTo>
                  <a:pt x="103815" y="217653"/>
                  <a:pt x="102030" y="216169"/>
                  <a:pt x="95250" y="219075"/>
                </a:cubicBezTo>
                <a:cubicBezTo>
                  <a:pt x="91987" y="220473"/>
                  <a:pt x="88900" y="222250"/>
                  <a:pt x="85725" y="223838"/>
                </a:cubicBezTo>
                <a:cubicBezTo>
                  <a:pt x="80962" y="219075"/>
                  <a:pt x="75478" y="214938"/>
                  <a:pt x="71437" y="209550"/>
                </a:cubicBezTo>
                <a:cubicBezTo>
                  <a:pt x="69056" y="206375"/>
                  <a:pt x="67595" y="202227"/>
                  <a:pt x="64293" y="200025"/>
                </a:cubicBezTo>
                <a:cubicBezTo>
                  <a:pt x="62312" y="198704"/>
                  <a:pt x="62706" y="158750"/>
                  <a:pt x="57150" y="15240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FAE3481-FAD9-0D10-EE90-44801229AC37}"/>
              </a:ext>
            </a:extLst>
          </p:cNvPr>
          <p:cNvSpPr txBox="1"/>
          <p:nvPr/>
        </p:nvSpPr>
        <p:spPr>
          <a:xfrm>
            <a:off x="628074" y="826483"/>
            <a:ext cx="73577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rgbClr val="00778B"/>
              </a:buClr>
              <a:buSzTx/>
              <a:tabLst/>
              <a:defRPr/>
            </a:pPr>
            <a:r>
              <a:rPr lang="es-CL" sz="1600" b="1" dirty="0">
                <a:solidFill>
                  <a:srgbClr val="3C3C3B"/>
                </a:solidFill>
                <a:latin typeface="Calibri" panose="020F0502020204030204"/>
              </a:rPr>
              <a:t>Constituida en Reino Unido, sus acciones se transan en la Bolsa de Valores de Londres. Actualmente, posee dos compañías: Antofagasta Minerals y FCAB.  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88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8EE7B-A6CE-4CCD-50B2-AF57E92EE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n 62">
            <a:extLst>
              <a:ext uri="{FF2B5EF4-FFF2-40B4-BE49-F238E27FC236}">
                <a16:creationId xmlns:a16="http://schemas.microsoft.com/office/drawing/2014/main" id="{5C4A9505-10E0-8DCE-8162-5B7570470AC4}"/>
              </a:ext>
            </a:extLst>
          </p:cNvPr>
          <p:cNvPicPr>
            <a:picLocks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2" y="0"/>
            <a:ext cx="12193057" cy="685859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9000"/>
              </a:srgbClr>
            </a:outerShdw>
          </a:effectLst>
        </p:spPr>
      </p:pic>
      <p:sp>
        <p:nvSpPr>
          <p:cNvPr id="49" name="Rectángulo 48">
            <a:extLst>
              <a:ext uri="{FF2B5EF4-FFF2-40B4-BE49-F238E27FC236}">
                <a16:creationId xmlns:a16="http://schemas.microsoft.com/office/drawing/2014/main" id="{5B25B924-683B-7679-D264-AB4CE3A089B7}"/>
              </a:ext>
            </a:extLst>
          </p:cNvPr>
          <p:cNvSpPr/>
          <p:nvPr/>
        </p:nvSpPr>
        <p:spPr>
          <a:xfrm>
            <a:off x="446379" y="1241834"/>
            <a:ext cx="11288419" cy="5257625"/>
          </a:xfrm>
          <a:prstGeom prst="rect">
            <a:avLst/>
          </a:prstGeom>
          <a:solidFill>
            <a:srgbClr val="E7E6E6">
              <a:alpha val="8902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691D60FB-88C1-C423-4A1A-DD6B84C8E6FA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10779759" y="1609296"/>
            <a:ext cx="852493" cy="716290"/>
          </a:xfrm>
          <a:prstGeom prst="roundRect">
            <a:avLst>
              <a:gd name="adj" fmla="val 32286"/>
            </a:avLst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12700" rIns="0" bIns="1270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Meta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900 kt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6642698D-B1A0-C2A9-5A67-ED1893647D0B}"/>
              </a:ext>
            </a:extLst>
          </p:cNvPr>
          <p:cNvSpPr/>
          <p:nvPr/>
        </p:nvSpPr>
        <p:spPr>
          <a:xfrm>
            <a:off x="5425440" y="6079828"/>
            <a:ext cx="340954" cy="212725"/>
          </a:xfrm>
          <a:prstGeom prst="rect">
            <a:avLst/>
          </a:prstGeom>
          <a:solidFill>
            <a:srgbClr val="007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4C573D21-BD12-837C-59D6-9070E9E82C6E}"/>
              </a:ext>
            </a:extLst>
          </p:cNvPr>
          <p:cNvSpPr txBox="1"/>
          <p:nvPr/>
        </p:nvSpPr>
        <p:spPr>
          <a:xfrm>
            <a:off x="5771512" y="6016913"/>
            <a:ext cx="2681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</a:t>
            </a:r>
            <a:r>
              <a:rPr kumimoji="0" lang="es-C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566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ducción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srgbClr val="00566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EA7D3A8-6C1D-9F40-9C9C-A5778B906918}"/>
              </a:ext>
            </a:extLst>
          </p:cNvPr>
          <p:cNvSpPr txBox="1"/>
          <p:nvPr/>
        </p:nvSpPr>
        <p:spPr>
          <a:xfrm>
            <a:off x="487441" y="230828"/>
            <a:ext cx="558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Historia de crecimiento</a:t>
            </a:r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49C3D587-90A2-B2BE-131F-51017A5EB654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3116907" y="4114272"/>
            <a:ext cx="4089400" cy="336550"/>
          </a:xfrm>
          <a:prstGeom prst="roundRect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12700" rIns="0" bIns="1270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64CCC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2000-2010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64CCC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64CCC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457 </a:t>
            </a:r>
            <a:r>
              <a:rPr kumimoji="0" lang="es-C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4CCC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ktpy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srgbClr val="64CCC9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368E75A9-D962-9794-B8D2-3B5DA2157AB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7562276" y="4114272"/>
            <a:ext cx="2364761" cy="325368"/>
          </a:xfrm>
          <a:prstGeom prst="roundRect">
            <a:avLst>
              <a:gd name="adj" fmla="val 50000"/>
            </a:avLst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bg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11113" rIns="0" bIns="11113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64CCC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2011-2021 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64CCC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64CCC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706 </a:t>
            </a:r>
            <a:r>
              <a:rPr kumimoji="0" lang="es-C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4CCC9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lt"/>
              </a:rPr>
              <a:t>ktpy</a:t>
            </a:r>
            <a:endParaRPr kumimoji="0" lang="es-CL" sz="1600" b="1" i="0" u="none" strike="noStrike" kern="1200" cap="none" spc="0" normalizeH="0" baseline="0" noProof="0" dirty="0">
              <a:ln>
                <a:noFill/>
              </a:ln>
              <a:solidFill>
                <a:srgbClr val="64CCC9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  <p:pic>
        <p:nvPicPr>
          <p:cNvPr id="81" name="Imagen 80">
            <a:extLst>
              <a:ext uri="{FF2B5EF4-FFF2-40B4-BE49-F238E27FC236}">
                <a16:creationId xmlns:a16="http://schemas.microsoft.com/office/drawing/2014/main" id="{56193042-E266-E41F-96B1-A67DE135B3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427" y="1200250"/>
            <a:ext cx="10211634" cy="470042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38B3F30-EFCE-24CE-0964-C3D38F811103}"/>
              </a:ext>
            </a:extLst>
          </p:cNvPr>
          <p:cNvSpPr/>
          <p:nvPr/>
        </p:nvSpPr>
        <p:spPr>
          <a:xfrm>
            <a:off x="10519360" y="4828315"/>
            <a:ext cx="118333" cy="160245"/>
          </a:xfrm>
          <a:prstGeom prst="rect">
            <a:avLst/>
          </a:prstGeom>
          <a:solidFill>
            <a:srgbClr val="00778B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6B8C0D2-5D9D-D7C2-0E56-FBB4C33F255F}"/>
              </a:ext>
            </a:extLst>
          </p:cNvPr>
          <p:cNvSpPr/>
          <p:nvPr/>
        </p:nvSpPr>
        <p:spPr>
          <a:xfrm>
            <a:off x="633680" y="4828314"/>
            <a:ext cx="118333" cy="160245"/>
          </a:xfrm>
          <a:prstGeom prst="rect">
            <a:avLst/>
          </a:prstGeom>
          <a:solidFill>
            <a:srgbClr val="00778B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E35B668-D3B4-2A84-243D-B2213FDDE9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8304" y="275864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0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EC955FB-B4C7-52C6-0B00-2A2071FAD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" y="1"/>
            <a:ext cx="12189950" cy="690536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C28EDD-F635-80FB-0F5A-D39F197C2E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s-C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0" name="Grupo 109">
            <a:extLst>
              <a:ext uri="{FF2B5EF4-FFF2-40B4-BE49-F238E27FC236}">
                <a16:creationId xmlns:a16="http://schemas.microsoft.com/office/drawing/2014/main" id="{55F860ED-831C-22DF-6C73-970CE559994C}"/>
              </a:ext>
            </a:extLst>
          </p:cNvPr>
          <p:cNvGrpSpPr/>
          <p:nvPr/>
        </p:nvGrpSpPr>
        <p:grpSpPr>
          <a:xfrm>
            <a:off x="4944193" y="1383279"/>
            <a:ext cx="7171607" cy="4736384"/>
            <a:chOff x="5001808" y="1246405"/>
            <a:chExt cx="6858003" cy="4544795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DE0545F2-6A6C-EDCD-4321-CF0FC78560EF}"/>
                </a:ext>
              </a:extLst>
            </p:cNvPr>
            <p:cNvSpPr txBox="1"/>
            <p:nvPr/>
          </p:nvSpPr>
          <p:spPr>
            <a:xfrm>
              <a:off x="10440722" y="3715300"/>
              <a:ext cx="58330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175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0,68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419" sz="1400" b="0" i="0" u="none" strike="noStrike" kern="1200" cap="none" spc="0" normalizeH="0" baseline="0" noProof="0" dirty="0">
                <a:ln>
                  <a:noFill/>
                </a:ln>
                <a:solidFill>
                  <a:srgbClr val="0175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9A513CAD-004C-20D7-87D1-D9F9AB214980}"/>
                </a:ext>
              </a:extLst>
            </p:cNvPr>
            <p:cNvSpPr txBox="1"/>
            <p:nvPr/>
          </p:nvSpPr>
          <p:spPr>
            <a:xfrm>
              <a:off x="5904029" y="3303785"/>
              <a:ext cx="58330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175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0,99</a:t>
              </a:r>
              <a:endParaRPr kumimoji="0" lang="es-419" sz="1400" b="0" i="0" u="none" strike="noStrike" kern="1200" cap="none" spc="0" normalizeH="0" baseline="0" noProof="0" dirty="0">
                <a:ln>
                  <a:noFill/>
                </a:ln>
                <a:solidFill>
                  <a:srgbClr val="0175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15D6D9C-AA36-E683-1274-B112AE6F3005}"/>
                </a:ext>
              </a:extLst>
            </p:cNvPr>
            <p:cNvSpPr txBox="1"/>
            <p:nvPr/>
          </p:nvSpPr>
          <p:spPr>
            <a:xfrm>
              <a:off x="6654942" y="3215536"/>
              <a:ext cx="58330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175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1,10</a:t>
              </a:r>
              <a:endParaRPr kumimoji="0" lang="es-419" sz="1400" b="0" i="0" u="none" strike="noStrike" kern="1200" cap="none" spc="0" normalizeH="0" baseline="0" noProof="0" dirty="0">
                <a:ln>
                  <a:noFill/>
                </a:ln>
                <a:solidFill>
                  <a:srgbClr val="0175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49014CF-A5E6-D7DF-D7F1-2BECB06BCB43}"/>
                </a:ext>
              </a:extLst>
            </p:cNvPr>
            <p:cNvSpPr txBox="1"/>
            <p:nvPr/>
          </p:nvSpPr>
          <p:spPr>
            <a:xfrm>
              <a:off x="7429087" y="3548011"/>
              <a:ext cx="58330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175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0,75</a:t>
              </a:r>
              <a:endParaRPr kumimoji="0" lang="es-419" sz="1400" b="0" i="0" u="none" strike="noStrike" kern="1200" cap="none" spc="0" normalizeH="0" baseline="0" noProof="0" dirty="0">
                <a:ln>
                  <a:noFill/>
                </a:ln>
                <a:solidFill>
                  <a:srgbClr val="0175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E1621A91-7E8B-CD88-3DC6-F6B7FCA4BC8A}"/>
                </a:ext>
              </a:extLst>
            </p:cNvPr>
            <p:cNvSpPr txBox="1"/>
            <p:nvPr/>
          </p:nvSpPr>
          <p:spPr>
            <a:xfrm>
              <a:off x="8139158" y="3590874"/>
              <a:ext cx="58330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175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0,73</a:t>
              </a:r>
              <a:endParaRPr kumimoji="0" lang="es-419" sz="1400" b="0" i="0" u="none" strike="noStrike" kern="1200" cap="none" spc="0" normalizeH="0" baseline="0" noProof="0" dirty="0">
                <a:ln>
                  <a:noFill/>
                </a:ln>
                <a:solidFill>
                  <a:srgbClr val="0175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6FC8BD9-67C7-895C-4CC0-8877E148B00B}"/>
                </a:ext>
              </a:extLst>
            </p:cNvPr>
            <p:cNvSpPr txBox="1"/>
            <p:nvPr/>
          </p:nvSpPr>
          <p:spPr>
            <a:xfrm>
              <a:off x="8893982" y="3211026"/>
              <a:ext cx="58330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175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1,12</a:t>
              </a:r>
              <a:endParaRPr kumimoji="0" lang="es-419" sz="1400" b="0" i="0" u="none" strike="noStrike" kern="1200" cap="none" spc="0" normalizeH="0" baseline="0" noProof="0" dirty="0">
                <a:ln>
                  <a:noFill/>
                </a:ln>
                <a:solidFill>
                  <a:srgbClr val="0175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5D0710E-32C4-52A8-79DF-0FDCE55A9F4A}"/>
                </a:ext>
              </a:extLst>
            </p:cNvPr>
            <p:cNvSpPr txBox="1"/>
            <p:nvPr/>
          </p:nvSpPr>
          <p:spPr>
            <a:xfrm>
              <a:off x="9688277" y="3590873"/>
              <a:ext cx="58330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1758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0,76</a:t>
              </a:r>
              <a:endParaRPr kumimoji="0" lang="es-419" sz="1400" b="0" i="0" u="none" strike="noStrike" kern="1200" cap="none" spc="0" normalizeH="0" baseline="0" noProof="0" dirty="0">
                <a:ln>
                  <a:noFill/>
                </a:ln>
                <a:solidFill>
                  <a:srgbClr val="01758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EDAC56E-2133-FFA2-EBE8-73CA8787A3D4}"/>
                </a:ext>
              </a:extLst>
            </p:cNvPr>
            <p:cNvSpPr txBox="1"/>
            <p:nvPr/>
          </p:nvSpPr>
          <p:spPr>
            <a:xfrm>
              <a:off x="9678264" y="2703279"/>
              <a:ext cx="58330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  <a:endParaRPr kumimoji="0" lang="es-419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A7AB6A47-7167-C25C-E8F5-241CEC0BC062}"/>
                </a:ext>
              </a:extLst>
            </p:cNvPr>
            <p:cNvGrpSpPr/>
            <p:nvPr/>
          </p:nvGrpSpPr>
          <p:grpSpPr>
            <a:xfrm>
              <a:off x="5001809" y="1246405"/>
              <a:ext cx="6858002" cy="4544795"/>
              <a:chOff x="2047938" y="1051224"/>
              <a:chExt cx="9001062" cy="5703371"/>
            </a:xfrm>
          </p:grpSpPr>
          <p:sp>
            <p:nvSpPr>
              <p:cNvPr id="3" name="Marcador de texto 3">
                <a:extLst>
                  <a:ext uri="{FF2B5EF4-FFF2-40B4-BE49-F238E27FC236}">
                    <a16:creationId xmlns:a16="http://schemas.microsoft.com/office/drawing/2014/main" id="{595635B2-9F6E-129C-6501-D779E14D03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3025" y="1051224"/>
                <a:ext cx="8615975" cy="558801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0" tIns="0" rIns="0" bIns="0" rtlCol="0" anchor="t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Current Centinela overview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Marcador de texto 3">
                <a:extLst>
                  <a:ext uri="{FF2B5EF4-FFF2-40B4-BE49-F238E27FC236}">
                    <a16:creationId xmlns:a16="http://schemas.microsoft.com/office/drawing/2014/main" id="{87520B29-B88C-1040-4B58-FC72D05618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33025" y="1051224"/>
                <a:ext cx="8615975" cy="558801"/>
              </a:xfrm>
              <a:prstGeom prst="rect">
                <a:avLst/>
              </a:prstGeom>
              <a:ln>
                <a:noFill/>
              </a:ln>
            </p:spPr>
            <p:txBody>
              <a:bodyPr vert="horz" wrap="none" lIns="0" tIns="0" rIns="0" bIns="0" rtlCol="0" anchor="t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Current Centinela overview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3" name="Picture 3">
                <a:extLst>
                  <a:ext uri="{FF2B5EF4-FFF2-40B4-BE49-F238E27FC236}">
                    <a16:creationId xmlns:a16="http://schemas.microsoft.com/office/drawing/2014/main" id="{2D84C17B-D8CE-07D4-2422-7A6C16F59A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047938" y="1114957"/>
                <a:ext cx="8675317" cy="5627677"/>
              </a:xfrm>
              <a:prstGeom prst="rect">
                <a:avLst/>
              </a:prstGeom>
              <a:solidFill>
                <a:srgbClr val="FFC184">
                  <a:lumMod val="20000"/>
                  <a:lumOff val="80000"/>
                </a:srgbClr>
              </a:solidFill>
              <a:ln w="3175">
                <a:noFill/>
              </a:ln>
            </p:spPr>
          </p:pic>
          <p:sp>
            <p:nvSpPr>
              <p:cNvPr id="25" name="27 Forma libre">
                <a:extLst>
                  <a:ext uri="{FF2B5EF4-FFF2-40B4-BE49-F238E27FC236}">
                    <a16:creationId xmlns:a16="http://schemas.microsoft.com/office/drawing/2014/main" id="{D2537982-D13C-0E66-6CF3-A7AC8022B78D}"/>
                  </a:ext>
                </a:extLst>
              </p:cNvPr>
              <p:cNvSpPr/>
              <p:nvPr/>
            </p:nvSpPr>
            <p:spPr>
              <a:xfrm>
                <a:off x="6670802" y="5565529"/>
                <a:ext cx="720055" cy="612902"/>
              </a:xfrm>
              <a:custGeom>
                <a:avLst/>
                <a:gdLst>
                  <a:gd name="connsiteX0" fmla="*/ 30480 w 711200"/>
                  <a:gd name="connsiteY0" fmla="*/ 228600 h 645160"/>
                  <a:gd name="connsiteX1" fmla="*/ 101600 w 711200"/>
                  <a:gd name="connsiteY1" fmla="*/ 121920 h 645160"/>
                  <a:gd name="connsiteX2" fmla="*/ 177800 w 711200"/>
                  <a:gd name="connsiteY2" fmla="*/ 91440 h 645160"/>
                  <a:gd name="connsiteX3" fmla="*/ 416560 w 711200"/>
                  <a:gd name="connsiteY3" fmla="*/ 10160 h 645160"/>
                  <a:gd name="connsiteX4" fmla="*/ 528320 w 711200"/>
                  <a:gd name="connsiteY4" fmla="*/ 0 h 645160"/>
                  <a:gd name="connsiteX5" fmla="*/ 589280 w 711200"/>
                  <a:gd name="connsiteY5" fmla="*/ 50800 h 645160"/>
                  <a:gd name="connsiteX6" fmla="*/ 660400 w 711200"/>
                  <a:gd name="connsiteY6" fmla="*/ 96520 h 645160"/>
                  <a:gd name="connsiteX7" fmla="*/ 695960 w 711200"/>
                  <a:gd name="connsiteY7" fmla="*/ 187960 h 645160"/>
                  <a:gd name="connsiteX8" fmla="*/ 711200 w 711200"/>
                  <a:gd name="connsiteY8" fmla="*/ 274320 h 645160"/>
                  <a:gd name="connsiteX9" fmla="*/ 690880 w 711200"/>
                  <a:gd name="connsiteY9" fmla="*/ 360680 h 645160"/>
                  <a:gd name="connsiteX10" fmla="*/ 645160 w 711200"/>
                  <a:gd name="connsiteY10" fmla="*/ 452120 h 645160"/>
                  <a:gd name="connsiteX11" fmla="*/ 584200 w 711200"/>
                  <a:gd name="connsiteY11" fmla="*/ 548640 h 645160"/>
                  <a:gd name="connsiteX12" fmla="*/ 558800 w 711200"/>
                  <a:gd name="connsiteY12" fmla="*/ 584200 h 645160"/>
                  <a:gd name="connsiteX13" fmla="*/ 452120 w 711200"/>
                  <a:gd name="connsiteY13" fmla="*/ 614680 h 645160"/>
                  <a:gd name="connsiteX14" fmla="*/ 314960 w 711200"/>
                  <a:gd name="connsiteY14" fmla="*/ 645160 h 645160"/>
                  <a:gd name="connsiteX15" fmla="*/ 269240 w 711200"/>
                  <a:gd name="connsiteY15" fmla="*/ 645160 h 645160"/>
                  <a:gd name="connsiteX16" fmla="*/ 172720 w 711200"/>
                  <a:gd name="connsiteY16" fmla="*/ 614680 h 645160"/>
                  <a:gd name="connsiteX17" fmla="*/ 101600 w 711200"/>
                  <a:gd name="connsiteY17" fmla="*/ 563880 h 645160"/>
                  <a:gd name="connsiteX18" fmla="*/ 40640 w 711200"/>
                  <a:gd name="connsiteY18" fmla="*/ 482600 h 645160"/>
                  <a:gd name="connsiteX19" fmla="*/ 15240 w 711200"/>
                  <a:gd name="connsiteY19" fmla="*/ 411480 h 645160"/>
                  <a:gd name="connsiteX20" fmla="*/ 0 w 711200"/>
                  <a:gd name="connsiteY20" fmla="*/ 335280 h 645160"/>
                  <a:gd name="connsiteX21" fmla="*/ 30480 w 711200"/>
                  <a:gd name="connsiteY21" fmla="*/ 228600 h 64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11200" h="645160">
                    <a:moveTo>
                      <a:pt x="30480" y="228600"/>
                    </a:moveTo>
                    <a:lnTo>
                      <a:pt x="101600" y="121920"/>
                    </a:lnTo>
                    <a:lnTo>
                      <a:pt x="177800" y="91440"/>
                    </a:lnTo>
                    <a:lnTo>
                      <a:pt x="416560" y="10160"/>
                    </a:lnTo>
                    <a:lnTo>
                      <a:pt x="528320" y="0"/>
                    </a:lnTo>
                    <a:lnTo>
                      <a:pt x="589280" y="50800"/>
                    </a:lnTo>
                    <a:lnTo>
                      <a:pt x="660400" y="96520"/>
                    </a:lnTo>
                    <a:lnTo>
                      <a:pt x="695960" y="187960"/>
                    </a:lnTo>
                    <a:lnTo>
                      <a:pt x="711200" y="274320"/>
                    </a:lnTo>
                    <a:lnTo>
                      <a:pt x="690880" y="360680"/>
                    </a:lnTo>
                    <a:lnTo>
                      <a:pt x="645160" y="452120"/>
                    </a:lnTo>
                    <a:lnTo>
                      <a:pt x="584200" y="548640"/>
                    </a:lnTo>
                    <a:lnTo>
                      <a:pt x="558800" y="584200"/>
                    </a:lnTo>
                    <a:lnTo>
                      <a:pt x="452120" y="614680"/>
                    </a:lnTo>
                    <a:lnTo>
                      <a:pt x="314960" y="645160"/>
                    </a:lnTo>
                    <a:lnTo>
                      <a:pt x="269240" y="645160"/>
                    </a:lnTo>
                    <a:lnTo>
                      <a:pt x="172720" y="614680"/>
                    </a:lnTo>
                    <a:lnTo>
                      <a:pt x="101600" y="563880"/>
                    </a:lnTo>
                    <a:lnTo>
                      <a:pt x="40640" y="482600"/>
                    </a:lnTo>
                    <a:lnTo>
                      <a:pt x="15240" y="411480"/>
                    </a:lnTo>
                    <a:lnTo>
                      <a:pt x="0" y="335280"/>
                    </a:lnTo>
                    <a:lnTo>
                      <a:pt x="30480" y="228600"/>
                    </a:lnTo>
                    <a:close/>
                  </a:path>
                </a:pathLst>
              </a:custGeom>
              <a:solidFill>
                <a:srgbClr val="1EB864">
                  <a:alpha val="54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41 Forma libre">
                <a:extLst>
                  <a:ext uri="{FF2B5EF4-FFF2-40B4-BE49-F238E27FC236}">
                    <a16:creationId xmlns:a16="http://schemas.microsoft.com/office/drawing/2014/main" id="{B074626C-F9DE-C495-779E-65BFCD08F008}"/>
                  </a:ext>
                </a:extLst>
              </p:cNvPr>
              <p:cNvSpPr/>
              <p:nvPr/>
            </p:nvSpPr>
            <p:spPr>
              <a:xfrm>
                <a:off x="6510026" y="4060331"/>
                <a:ext cx="1393821" cy="743204"/>
              </a:xfrm>
              <a:custGeom>
                <a:avLst/>
                <a:gdLst>
                  <a:gd name="connsiteX0" fmla="*/ 45720 w 1376680"/>
                  <a:gd name="connsiteY0" fmla="*/ 325120 h 782320"/>
                  <a:gd name="connsiteX1" fmla="*/ 375920 w 1376680"/>
                  <a:gd name="connsiteY1" fmla="*/ 35560 h 782320"/>
                  <a:gd name="connsiteX2" fmla="*/ 411480 w 1376680"/>
                  <a:gd name="connsiteY2" fmla="*/ 10160 h 782320"/>
                  <a:gd name="connsiteX3" fmla="*/ 462280 w 1376680"/>
                  <a:gd name="connsiteY3" fmla="*/ 0 h 782320"/>
                  <a:gd name="connsiteX4" fmla="*/ 482600 w 1376680"/>
                  <a:gd name="connsiteY4" fmla="*/ 10160 h 782320"/>
                  <a:gd name="connsiteX5" fmla="*/ 533400 w 1376680"/>
                  <a:gd name="connsiteY5" fmla="*/ 30480 h 782320"/>
                  <a:gd name="connsiteX6" fmla="*/ 645160 w 1376680"/>
                  <a:gd name="connsiteY6" fmla="*/ 55880 h 782320"/>
                  <a:gd name="connsiteX7" fmla="*/ 741680 w 1376680"/>
                  <a:gd name="connsiteY7" fmla="*/ 86360 h 782320"/>
                  <a:gd name="connsiteX8" fmla="*/ 838200 w 1376680"/>
                  <a:gd name="connsiteY8" fmla="*/ 91440 h 782320"/>
                  <a:gd name="connsiteX9" fmla="*/ 883920 w 1376680"/>
                  <a:gd name="connsiteY9" fmla="*/ 86360 h 782320"/>
                  <a:gd name="connsiteX10" fmla="*/ 939800 w 1376680"/>
                  <a:gd name="connsiteY10" fmla="*/ 55880 h 782320"/>
                  <a:gd name="connsiteX11" fmla="*/ 990600 w 1376680"/>
                  <a:gd name="connsiteY11" fmla="*/ 40640 h 782320"/>
                  <a:gd name="connsiteX12" fmla="*/ 1031240 w 1376680"/>
                  <a:gd name="connsiteY12" fmla="*/ 30480 h 782320"/>
                  <a:gd name="connsiteX13" fmla="*/ 1087120 w 1376680"/>
                  <a:gd name="connsiteY13" fmla="*/ 35560 h 782320"/>
                  <a:gd name="connsiteX14" fmla="*/ 1132840 w 1376680"/>
                  <a:gd name="connsiteY14" fmla="*/ 60960 h 782320"/>
                  <a:gd name="connsiteX15" fmla="*/ 1346200 w 1376680"/>
                  <a:gd name="connsiteY15" fmla="*/ 269240 h 782320"/>
                  <a:gd name="connsiteX16" fmla="*/ 1371600 w 1376680"/>
                  <a:gd name="connsiteY16" fmla="*/ 320040 h 782320"/>
                  <a:gd name="connsiteX17" fmla="*/ 1376680 w 1376680"/>
                  <a:gd name="connsiteY17" fmla="*/ 375920 h 782320"/>
                  <a:gd name="connsiteX18" fmla="*/ 1346200 w 1376680"/>
                  <a:gd name="connsiteY18" fmla="*/ 421640 h 782320"/>
                  <a:gd name="connsiteX19" fmla="*/ 1066800 w 1376680"/>
                  <a:gd name="connsiteY19" fmla="*/ 675640 h 782320"/>
                  <a:gd name="connsiteX20" fmla="*/ 1005840 w 1376680"/>
                  <a:gd name="connsiteY20" fmla="*/ 731520 h 782320"/>
                  <a:gd name="connsiteX21" fmla="*/ 894080 w 1376680"/>
                  <a:gd name="connsiteY21" fmla="*/ 762000 h 782320"/>
                  <a:gd name="connsiteX22" fmla="*/ 772160 w 1376680"/>
                  <a:gd name="connsiteY22" fmla="*/ 762000 h 782320"/>
                  <a:gd name="connsiteX23" fmla="*/ 340360 w 1376680"/>
                  <a:gd name="connsiteY23" fmla="*/ 782320 h 782320"/>
                  <a:gd name="connsiteX24" fmla="*/ 248920 w 1376680"/>
                  <a:gd name="connsiteY24" fmla="*/ 762000 h 782320"/>
                  <a:gd name="connsiteX25" fmla="*/ 152400 w 1376680"/>
                  <a:gd name="connsiteY25" fmla="*/ 731520 h 782320"/>
                  <a:gd name="connsiteX26" fmla="*/ 76200 w 1376680"/>
                  <a:gd name="connsiteY26" fmla="*/ 660400 h 782320"/>
                  <a:gd name="connsiteX27" fmla="*/ 35560 w 1376680"/>
                  <a:gd name="connsiteY27" fmla="*/ 604520 h 782320"/>
                  <a:gd name="connsiteX28" fmla="*/ 5080 w 1376680"/>
                  <a:gd name="connsiteY28" fmla="*/ 528320 h 782320"/>
                  <a:gd name="connsiteX29" fmla="*/ 0 w 1376680"/>
                  <a:gd name="connsiteY29" fmla="*/ 441960 h 782320"/>
                  <a:gd name="connsiteX30" fmla="*/ 45720 w 1376680"/>
                  <a:gd name="connsiteY30" fmla="*/ 325120 h 782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76680" h="782320">
                    <a:moveTo>
                      <a:pt x="45720" y="325120"/>
                    </a:moveTo>
                    <a:lnTo>
                      <a:pt x="375920" y="35560"/>
                    </a:lnTo>
                    <a:lnTo>
                      <a:pt x="411480" y="10160"/>
                    </a:lnTo>
                    <a:lnTo>
                      <a:pt x="462280" y="0"/>
                    </a:lnTo>
                    <a:lnTo>
                      <a:pt x="482600" y="10160"/>
                    </a:lnTo>
                    <a:lnTo>
                      <a:pt x="533400" y="30480"/>
                    </a:lnTo>
                    <a:lnTo>
                      <a:pt x="645160" y="55880"/>
                    </a:lnTo>
                    <a:lnTo>
                      <a:pt x="741680" y="86360"/>
                    </a:lnTo>
                    <a:lnTo>
                      <a:pt x="838200" y="91440"/>
                    </a:lnTo>
                    <a:lnTo>
                      <a:pt x="883920" y="86360"/>
                    </a:lnTo>
                    <a:lnTo>
                      <a:pt x="939800" y="55880"/>
                    </a:lnTo>
                    <a:lnTo>
                      <a:pt x="990600" y="40640"/>
                    </a:lnTo>
                    <a:lnTo>
                      <a:pt x="1031240" y="30480"/>
                    </a:lnTo>
                    <a:lnTo>
                      <a:pt x="1087120" y="35560"/>
                    </a:lnTo>
                    <a:lnTo>
                      <a:pt x="1132840" y="60960"/>
                    </a:lnTo>
                    <a:lnTo>
                      <a:pt x="1346200" y="269240"/>
                    </a:lnTo>
                    <a:lnTo>
                      <a:pt x="1371600" y="320040"/>
                    </a:lnTo>
                    <a:lnTo>
                      <a:pt x="1376680" y="375920"/>
                    </a:lnTo>
                    <a:lnTo>
                      <a:pt x="1346200" y="421640"/>
                    </a:lnTo>
                    <a:lnTo>
                      <a:pt x="1066800" y="675640"/>
                    </a:lnTo>
                    <a:lnTo>
                      <a:pt x="1005840" y="731520"/>
                    </a:lnTo>
                    <a:lnTo>
                      <a:pt x="894080" y="762000"/>
                    </a:lnTo>
                    <a:lnTo>
                      <a:pt x="772160" y="762000"/>
                    </a:lnTo>
                    <a:lnTo>
                      <a:pt x="340360" y="782320"/>
                    </a:lnTo>
                    <a:lnTo>
                      <a:pt x="248920" y="762000"/>
                    </a:lnTo>
                    <a:lnTo>
                      <a:pt x="152400" y="731520"/>
                    </a:lnTo>
                    <a:lnTo>
                      <a:pt x="76200" y="660400"/>
                    </a:lnTo>
                    <a:lnTo>
                      <a:pt x="35560" y="604520"/>
                    </a:lnTo>
                    <a:lnTo>
                      <a:pt x="5080" y="528320"/>
                    </a:lnTo>
                    <a:lnTo>
                      <a:pt x="0" y="441960"/>
                    </a:lnTo>
                    <a:lnTo>
                      <a:pt x="45720" y="325120"/>
                    </a:lnTo>
                    <a:close/>
                  </a:path>
                </a:pathLst>
              </a:custGeom>
              <a:solidFill>
                <a:srgbClr val="C16000"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44 Forma libre">
                <a:extLst>
                  <a:ext uri="{FF2B5EF4-FFF2-40B4-BE49-F238E27FC236}">
                    <a16:creationId xmlns:a16="http://schemas.microsoft.com/office/drawing/2014/main" id="{36DA4F94-AAD8-F378-61B9-2D7A9BBF43AD}"/>
                  </a:ext>
                </a:extLst>
              </p:cNvPr>
              <p:cNvSpPr/>
              <p:nvPr/>
            </p:nvSpPr>
            <p:spPr>
              <a:xfrm>
                <a:off x="6534821" y="3995553"/>
                <a:ext cx="360028" cy="304038"/>
              </a:xfrm>
              <a:custGeom>
                <a:avLst/>
                <a:gdLst>
                  <a:gd name="connsiteX0" fmla="*/ 66040 w 355600"/>
                  <a:gd name="connsiteY0" fmla="*/ 320040 h 320040"/>
                  <a:gd name="connsiteX1" fmla="*/ 335280 w 355600"/>
                  <a:gd name="connsiteY1" fmla="*/ 81280 h 320040"/>
                  <a:gd name="connsiteX2" fmla="*/ 355600 w 355600"/>
                  <a:gd name="connsiteY2" fmla="*/ 55880 h 320040"/>
                  <a:gd name="connsiteX3" fmla="*/ 345440 w 355600"/>
                  <a:gd name="connsiteY3" fmla="*/ 20320 h 320040"/>
                  <a:gd name="connsiteX4" fmla="*/ 304800 w 355600"/>
                  <a:gd name="connsiteY4" fmla="*/ 0 h 320040"/>
                  <a:gd name="connsiteX5" fmla="*/ 238760 w 355600"/>
                  <a:gd name="connsiteY5" fmla="*/ 10160 h 320040"/>
                  <a:gd name="connsiteX6" fmla="*/ 193040 w 355600"/>
                  <a:gd name="connsiteY6" fmla="*/ 20320 h 320040"/>
                  <a:gd name="connsiteX7" fmla="*/ 147320 w 355600"/>
                  <a:gd name="connsiteY7" fmla="*/ 35560 h 320040"/>
                  <a:gd name="connsiteX8" fmla="*/ 116840 w 355600"/>
                  <a:gd name="connsiteY8" fmla="*/ 40640 h 320040"/>
                  <a:gd name="connsiteX9" fmla="*/ 76200 w 355600"/>
                  <a:gd name="connsiteY9" fmla="*/ 35560 h 320040"/>
                  <a:gd name="connsiteX10" fmla="*/ 40640 w 355600"/>
                  <a:gd name="connsiteY10" fmla="*/ 60960 h 320040"/>
                  <a:gd name="connsiteX11" fmla="*/ 15240 w 355600"/>
                  <a:gd name="connsiteY11" fmla="*/ 121920 h 320040"/>
                  <a:gd name="connsiteX12" fmla="*/ 0 w 355600"/>
                  <a:gd name="connsiteY12" fmla="*/ 172720 h 320040"/>
                  <a:gd name="connsiteX13" fmla="*/ 0 w 355600"/>
                  <a:gd name="connsiteY13" fmla="*/ 233680 h 320040"/>
                  <a:gd name="connsiteX14" fmla="*/ 15240 w 355600"/>
                  <a:gd name="connsiteY14" fmla="*/ 289560 h 320040"/>
                  <a:gd name="connsiteX15" fmla="*/ 66040 w 355600"/>
                  <a:gd name="connsiteY15" fmla="*/ 32004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5600" h="320040">
                    <a:moveTo>
                      <a:pt x="66040" y="320040"/>
                    </a:moveTo>
                    <a:lnTo>
                      <a:pt x="335280" y="81280"/>
                    </a:lnTo>
                    <a:lnTo>
                      <a:pt x="355600" y="55880"/>
                    </a:lnTo>
                    <a:lnTo>
                      <a:pt x="345440" y="20320"/>
                    </a:lnTo>
                    <a:lnTo>
                      <a:pt x="304800" y="0"/>
                    </a:lnTo>
                    <a:lnTo>
                      <a:pt x="238760" y="10160"/>
                    </a:lnTo>
                    <a:lnTo>
                      <a:pt x="193040" y="20320"/>
                    </a:lnTo>
                    <a:lnTo>
                      <a:pt x="147320" y="35560"/>
                    </a:lnTo>
                    <a:lnTo>
                      <a:pt x="116840" y="40640"/>
                    </a:lnTo>
                    <a:lnTo>
                      <a:pt x="76200" y="35560"/>
                    </a:lnTo>
                    <a:lnTo>
                      <a:pt x="40640" y="60960"/>
                    </a:lnTo>
                    <a:lnTo>
                      <a:pt x="15240" y="121920"/>
                    </a:lnTo>
                    <a:lnTo>
                      <a:pt x="0" y="172720"/>
                    </a:lnTo>
                    <a:lnTo>
                      <a:pt x="0" y="233680"/>
                    </a:lnTo>
                    <a:lnTo>
                      <a:pt x="15240" y="289560"/>
                    </a:lnTo>
                    <a:lnTo>
                      <a:pt x="66040" y="320040"/>
                    </a:lnTo>
                    <a:close/>
                  </a:path>
                </a:pathLst>
              </a:custGeom>
              <a:solidFill>
                <a:srgbClr val="C16000"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50 Forma libre">
                <a:extLst>
                  <a:ext uri="{FF2B5EF4-FFF2-40B4-BE49-F238E27FC236}">
                    <a16:creationId xmlns:a16="http://schemas.microsoft.com/office/drawing/2014/main" id="{154F0AE9-0239-A42C-F61E-84A572C0AB0D}"/>
                  </a:ext>
                </a:extLst>
              </p:cNvPr>
              <p:cNvSpPr/>
              <p:nvPr/>
            </p:nvSpPr>
            <p:spPr>
              <a:xfrm>
                <a:off x="7255464" y="3967265"/>
                <a:ext cx="195444" cy="91694"/>
              </a:xfrm>
              <a:custGeom>
                <a:avLst/>
                <a:gdLst>
                  <a:gd name="connsiteX0" fmla="*/ 187960 w 193040"/>
                  <a:gd name="connsiteY0" fmla="*/ 96520 h 96520"/>
                  <a:gd name="connsiteX1" fmla="*/ 193040 w 193040"/>
                  <a:gd name="connsiteY1" fmla="*/ 35560 h 96520"/>
                  <a:gd name="connsiteX2" fmla="*/ 162560 w 193040"/>
                  <a:gd name="connsiteY2" fmla="*/ 20320 h 96520"/>
                  <a:gd name="connsiteX3" fmla="*/ 121920 w 193040"/>
                  <a:gd name="connsiteY3" fmla="*/ 0 h 96520"/>
                  <a:gd name="connsiteX4" fmla="*/ 71120 w 193040"/>
                  <a:gd name="connsiteY4" fmla="*/ 10160 h 96520"/>
                  <a:gd name="connsiteX5" fmla="*/ 35560 w 193040"/>
                  <a:gd name="connsiteY5" fmla="*/ 0 h 96520"/>
                  <a:gd name="connsiteX6" fmla="*/ 15240 w 193040"/>
                  <a:gd name="connsiteY6" fmla="*/ 20320 h 96520"/>
                  <a:gd name="connsiteX7" fmla="*/ 0 w 193040"/>
                  <a:gd name="connsiteY7" fmla="*/ 35560 h 96520"/>
                  <a:gd name="connsiteX8" fmla="*/ 5080 w 193040"/>
                  <a:gd name="connsiteY8" fmla="*/ 50800 h 96520"/>
                  <a:gd name="connsiteX9" fmla="*/ 5080 w 193040"/>
                  <a:gd name="connsiteY9" fmla="*/ 50800 h 96520"/>
                  <a:gd name="connsiteX10" fmla="*/ 55880 w 193040"/>
                  <a:gd name="connsiteY10" fmla="*/ 86360 h 96520"/>
                  <a:gd name="connsiteX11" fmla="*/ 96520 w 193040"/>
                  <a:gd name="connsiteY11" fmla="*/ 86360 h 96520"/>
                  <a:gd name="connsiteX12" fmla="*/ 187960 w 193040"/>
                  <a:gd name="connsiteY12" fmla="*/ 96520 h 96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3040" h="96520">
                    <a:moveTo>
                      <a:pt x="187960" y="96520"/>
                    </a:moveTo>
                    <a:lnTo>
                      <a:pt x="193040" y="35560"/>
                    </a:lnTo>
                    <a:lnTo>
                      <a:pt x="162560" y="20320"/>
                    </a:lnTo>
                    <a:lnTo>
                      <a:pt x="121920" y="0"/>
                    </a:lnTo>
                    <a:lnTo>
                      <a:pt x="71120" y="10160"/>
                    </a:lnTo>
                    <a:lnTo>
                      <a:pt x="35560" y="0"/>
                    </a:lnTo>
                    <a:lnTo>
                      <a:pt x="15240" y="20320"/>
                    </a:lnTo>
                    <a:lnTo>
                      <a:pt x="0" y="35560"/>
                    </a:lnTo>
                    <a:lnTo>
                      <a:pt x="5080" y="50800"/>
                    </a:lnTo>
                    <a:lnTo>
                      <a:pt x="5080" y="50800"/>
                    </a:lnTo>
                    <a:lnTo>
                      <a:pt x="55880" y="86360"/>
                    </a:lnTo>
                    <a:lnTo>
                      <a:pt x="96520" y="86360"/>
                    </a:lnTo>
                    <a:lnTo>
                      <a:pt x="187960" y="96520"/>
                    </a:lnTo>
                    <a:close/>
                  </a:path>
                </a:pathLst>
              </a:custGeom>
              <a:solidFill>
                <a:srgbClr val="C16000"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53 Forma libre">
                <a:extLst>
                  <a:ext uri="{FF2B5EF4-FFF2-40B4-BE49-F238E27FC236}">
                    <a16:creationId xmlns:a16="http://schemas.microsoft.com/office/drawing/2014/main" id="{7DE7D04A-6DE5-569D-47F4-2E5F44831217}"/>
                  </a:ext>
                </a:extLst>
              </p:cNvPr>
              <p:cNvSpPr/>
              <p:nvPr/>
            </p:nvSpPr>
            <p:spPr>
              <a:xfrm>
                <a:off x="7806075" y="4062792"/>
                <a:ext cx="267449" cy="250952"/>
              </a:xfrm>
              <a:custGeom>
                <a:avLst/>
                <a:gdLst>
                  <a:gd name="connsiteX0" fmla="*/ 76200 w 264160"/>
                  <a:gd name="connsiteY0" fmla="*/ 0 h 264160"/>
                  <a:gd name="connsiteX1" fmla="*/ 132080 w 264160"/>
                  <a:gd name="connsiteY1" fmla="*/ 5080 h 264160"/>
                  <a:gd name="connsiteX2" fmla="*/ 203200 w 264160"/>
                  <a:gd name="connsiteY2" fmla="*/ 35560 h 264160"/>
                  <a:gd name="connsiteX3" fmla="*/ 238760 w 264160"/>
                  <a:gd name="connsiteY3" fmla="*/ 60960 h 264160"/>
                  <a:gd name="connsiteX4" fmla="*/ 264160 w 264160"/>
                  <a:gd name="connsiteY4" fmla="*/ 101600 h 264160"/>
                  <a:gd name="connsiteX5" fmla="*/ 264160 w 264160"/>
                  <a:gd name="connsiteY5" fmla="*/ 147320 h 264160"/>
                  <a:gd name="connsiteX6" fmla="*/ 248920 w 264160"/>
                  <a:gd name="connsiteY6" fmla="*/ 213360 h 264160"/>
                  <a:gd name="connsiteX7" fmla="*/ 218440 w 264160"/>
                  <a:gd name="connsiteY7" fmla="*/ 248920 h 264160"/>
                  <a:gd name="connsiteX8" fmla="*/ 193040 w 264160"/>
                  <a:gd name="connsiteY8" fmla="*/ 264160 h 264160"/>
                  <a:gd name="connsiteX9" fmla="*/ 142240 w 264160"/>
                  <a:gd name="connsiteY9" fmla="*/ 264160 h 264160"/>
                  <a:gd name="connsiteX10" fmla="*/ 106680 w 264160"/>
                  <a:gd name="connsiteY10" fmla="*/ 228600 h 264160"/>
                  <a:gd name="connsiteX11" fmla="*/ 60960 w 264160"/>
                  <a:gd name="connsiteY11" fmla="*/ 203200 h 264160"/>
                  <a:gd name="connsiteX12" fmla="*/ 30480 w 264160"/>
                  <a:gd name="connsiteY12" fmla="*/ 182880 h 264160"/>
                  <a:gd name="connsiteX13" fmla="*/ 5080 w 264160"/>
                  <a:gd name="connsiteY13" fmla="*/ 152400 h 264160"/>
                  <a:gd name="connsiteX14" fmla="*/ 0 w 264160"/>
                  <a:gd name="connsiteY14" fmla="*/ 127000 h 264160"/>
                  <a:gd name="connsiteX15" fmla="*/ 0 w 264160"/>
                  <a:gd name="connsiteY15" fmla="*/ 96520 h 264160"/>
                  <a:gd name="connsiteX16" fmla="*/ 20320 w 264160"/>
                  <a:gd name="connsiteY16" fmla="*/ 45720 h 264160"/>
                  <a:gd name="connsiteX17" fmla="*/ 76200 w 264160"/>
                  <a:gd name="connsiteY17" fmla="*/ 0 h 26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4160" h="264160">
                    <a:moveTo>
                      <a:pt x="76200" y="0"/>
                    </a:moveTo>
                    <a:lnTo>
                      <a:pt x="132080" y="5080"/>
                    </a:lnTo>
                    <a:lnTo>
                      <a:pt x="203200" y="35560"/>
                    </a:lnTo>
                    <a:lnTo>
                      <a:pt x="238760" y="60960"/>
                    </a:lnTo>
                    <a:lnTo>
                      <a:pt x="264160" y="101600"/>
                    </a:lnTo>
                    <a:lnTo>
                      <a:pt x="264160" y="147320"/>
                    </a:lnTo>
                    <a:lnTo>
                      <a:pt x="248920" y="213360"/>
                    </a:lnTo>
                    <a:lnTo>
                      <a:pt x="218440" y="248920"/>
                    </a:lnTo>
                    <a:lnTo>
                      <a:pt x="193040" y="264160"/>
                    </a:lnTo>
                    <a:lnTo>
                      <a:pt x="142240" y="264160"/>
                    </a:lnTo>
                    <a:lnTo>
                      <a:pt x="106680" y="228600"/>
                    </a:lnTo>
                    <a:lnTo>
                      <a:pt x="60960" y="203200"/>
                    </a:lnTo>
                    <a:lnTo>
                      <a:pt x="30480" y="182880"/>
                    </a:lnTo>
                    <a:lnTo>
                      <a:pt x="5080" y="152400"/>
                    </a:lnTo>
                    <a:lnTo>
                      <a:pt x="0" y="127000"/>
                    </a:lnTo>
                    <a:lnTo>
                      <a:pt x="0" y="96520"/>
                    </a:lnTo>
                    <a:lnTo>
                      <a:pt x="20320" y="45720"/>
                    </a:lnTo>
                    <a:lnTo>
                      <a:pt x="76200" y="0"/>
                    </a:lnTo>
                    <a:close/>
                  </a:path>
                </a:pathLst>
              </a:custGeom>
              <a:solidFill>
                <a:srgbClr val="C16000"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54 Forma libre">
                <a:extLst>
                  <a:ext uri="{FF2B5EF4-FFF2-40B4-BE49-F238E27FC236}">
                    <a16:creationId xmlns:a16="http://schemas.microsoft.com/office/drawing/2014/main" id="{77DAA6D6-CA0E-C497-EE5E-E7D87E451417}"/>
                  </a:ext>
                </a:extLst>
              </p:cNvPr>
              <p:cNvSpPr/>
              <p:nvPr/>
            </p:nvSpPr>
            <p:spPr>
              <a:xfrm>
                <a:off x="7450288" y="3902251"/>
                <a:ext cx="344598" cy="231648"/>
              </a:xfrm>
              <a:custGeom>
                <a:avLst/>
                <a:gdLst>
                  <a:gd name="connsiteX0" fmla="*/ 289560 w 340360"/>
                  <a:gd name="connsiteY0" fmla="*/ 243840 h 243840"/>
                  <a:gd name="connsiteX1" fmla="*/ 340360 w 340360"/>
                  <a:gd name="connsiteY1" fmla="*/ 157480 h 243840"/>
                  <a:gd name="connsiteX2" fmla="*/ 330200 w 340360"/>
                  <a:gd name="connsiteY2" fmla="*/ 127000 h 243840"/>
                  <a:gd name="connsiteX3" fmla="*/ 284480 w 340360"/>
                  <a:gd name="connsiteY3" fmla="*/ 91440 h 243840"/>
                  <a:gd name="connsiteX4" fmla="*/ 243840 w 340360"/>
                  <a:gd name="connsiteY4" fmla="*/ 71120 h 243840"/>
                  <a:gd name="connsiteX5" fmla="*/ 187960 w 340360"/>
                  <a:gd name="connsiteY5" fmla="*/ 25400 h 243840"/>
                  <a:gd name="connsiteX6" fmla="*/ 137160 w 340360"/>
                  <a:gd name="connsiteY6" fmla="*/ 10160 h 243840"/>
                  <a:gd name="connsiteX7" fmla="*/ 91440 w 340360"/>
                  <a:gd name="connsiteY7" fmla="*/ 0 h 243840"/>
                  <a:gd name="connsiteX8" fmla="*/ 66040 w 340360"/>
                  <a:gd name="connsiteY8" fmla="*/ 0 h 243840"/>
                  <a:gd name="connsiteX9" fmla="*/ 45720 w 340360"/>
                  <a:gd name="connsiteY9" fmla="*/ 5080 h 243840"/>
                  <a:gd name="connsiteX10" fmla="*/ 25400 w 340360"/>
                  <a:gd name="connsiteY10" fmla="*/ 35560 h 243840"/>
                  <a:gd name="connsiteX11" fmla="*/ 0 w 340360"/>
                  <a:gd name="connsiteY11" fmla="*/ 71120 h 243840"/>
                  <a:gd name="connsiteX12" fmla="*/ 15240 w 340360"/>
                  <a:gd name="connsiteY12" fmla="*/ 106680 h 243840"/>
                  <a:gd name="connsiteX13" fmla="*/ 81280 w 340360"/>
                  <a:gd name="connsiteY13" fmla="*/ 157480 h 243840"/>
                  <a:gd name="connsiteX14" fmla="*/ 152400 w 340360"/>
                  <a:gd name="connsiteY14" fmla="*/ 198120 h 243840"/>
                  <a:gd name="connsiteX15" fmla="*/ 228600 w 340360"/>
                  <a:gd name="connsiteY15" fmla="*/ 233680 h 243840"/>
                  <a:gd name="connsiteX16" fmla="*/ 289560 w 340360"/>
                  <a:gd name="connsiteY16" fmla="*/ 243840 h 243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40360" h="243840">
                    <a:moveTo>
                      <a:pt x="289560" y="243840"/>
                    </a:moveTo>
                    <a:lnTo>
                      <a:pt x="340360" y="157480"/>
                    </a:lnTo>
                    <a:lnTo>
                      <a:pt x="330200" y="127000"/>
                    </a:lnTo>
                    <a:lnTo>
                      <a:pt x="284480" y="91440"/>
                    </a:lnTo>
                    <a:lnTo>
                      <a:pt x="243840" y="71120"/>
                    </a:lnTo>
                    <a:lnTo>
                      <a:pt x="187960" y="25400"/>
                    </a:lnTo>
                    <a:lnTo>
                      <a:pt x="137160" y="10160"/>
                    </a:lnTo>
                    <a:lnTo>
                      <a:pt x="91440" y="0"/>
                    </a:lnTo>
                    <a:lnTo>
                      <a:pt x="66040" y="0"/>
                    </a:lnTo>
                    <a:lnTo>
                      <a:pt x="45720" y="5080"/>
                    </a:lnTo>
                    <a:lnTo>
                      <a:pt x="25400" y="35560"/>
                    </a:lnTo>
                    <a:lnTo>
                      <a:pt x="0" y="71120"/>
                    </a:lnTo>
                    <a:lnTo>
                      <a:pt x="15240" y="106680"/>
                    </a:lnTo>
                    <a:lnTo>
                      <a:pt x="81280" y="157480"/>
                    </a:lnTo>
                    <a:lnTo>
                      <a:pt x="152400" y="198120"/>
                    </a:lnTo>
                    <a:lnTo>
                      <a:pt x="228600" y="233680"/>
                    </a:lnTo>
                    <a:lnTo>
                      <a:pt x="289560" y="243840"/>
                    </a:lnTo>
                    <a:close/>
                  </a:path>
                </a:pathLst>
              </a:custGeom>
              <a:solidFill>
                <a:srgbClr val="C16000"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55 Forma libre">
                <a:extLst>
                  <a:ext uri="{FF2B5EF4-FFF2-40B4-BE49-F238E27FC236}">
                    <a16:creationId xmlns:a16="http://schemas.microsoft.com/office/drawing/2014/main" id="{D36C3A95-40F1-A044-D9BB-14ADD8AFFE3D}"/>
                  </a:ext>
                </a:extLst>
              </p:cNvPr>
              <p:cNvSpPr/>
              <p:nvPr/>
            </p:nvSpPr>
            <p:spPr>
              <a:xfrm>
                <a:off x="7654652" y="3430586"/>
                <a:ext cx="529755" cy="632206"/>
              </a:xfrm>
              <a:custGeom>
                <a:avLst/>
                <a:gdLst>
                  <a:gd name="connsiteX0" fmla="*/ 391160 w 523240"/>
                  <a:gd name="connsiteY0" fmla="*/ 665480 h 665480"/>
                  <a:gd name="connsiteX1" fmla="*/ 71120 w 523240"/>
                  <a:gd name="connsiteY1" fmla="*/ 558800 h 665480"/>
                  <a:gd name="connsiteX2" fmla="*/ 5080 w 523240"/>
                  <a:gd name="connsiteY2" fmla="*/ 523240 h 665480"/>
                  <a:gd name="connsiteX3" fmla="*/ 0 w 523240"/>
                  <a:gd name="connsiteY3" fmla="*/ 472440 h 665480"/>
                  <a:gd name="connsiteX4" fmla="*/ 15240 w 523240"/>
                  <a:gd name="connsiteY4" fmla="*/ 147320 h 665480"/>
                  <a:gd name="connsiteX5" fmla="*/ 10160 w 523240"/>
                  <a:gd name="connsiteY5" fmla="*/ 55880 h 665480"/>
                  <a:gd name="connsiteX6" fmla="*/ 40640 w 523240"/>
                  <a:gd name="connsiteY6" fmla="*/ 15240 h 665480"/>
                  <a:gd name="connsiteX7" fmla="*/ 76200 w 523240"/>
                  <a:gd name="connsiteY7" fmla="*/ 0 h 665480"/>
                  <a:gd name="connsiteX8" fmla="*/ 167640 w 523240"/>
                  <a:gd name="connsiteY8" fmla="*/ 15240 h 665480"/>
                  <a:gd name="connsiteX9" fmla="*/ 431800 w 523240"/>
                  <a:gd name="connsiteY9" fmla="*/ 76200 h 665480"/>
                  <a:gd name="connsiteX10" fmla="*/ 477520 w 523240"/>
                  <a:gd name="connsiteY10" fmla="*/ 86360 h 665480"/>
                  <a:gd name="connsiteX11" fmla="*/ 513080 w 523240"/>
                  <a:gd name="connsiteY11" fmla="*/ 111760 h 665480"/>
                  <a:gd name="connsiteX12" fmla="*/ 523240 w 523240"/>
                  <a:gd name="connsiteY12" fmla="*/ 157480 h 665480"/>
                  <a:gd name="connsiteX13" fmla="*/ 502920 w 523240"/>
                  <a:gd name="connsiteY13" fmla="*/ 274320 h 665480"/>
                  <a:gd name="connsiteX14" fmla="*/ 487680 w 523240"/>
                  <a:gd name="connsiteY14" fmla="*/ 386080 h 665480"/>
                  <a:gd name="connsiteX15" fmla="*/ 482600 w 523240"/>
                  <a:gd name="connsiteY15" fmla="*/ 482600 h 665480"/>
                  <a:gd name="connsiteX16" fmla="*/ 477520 w 523240"/>
                  <a:gd name="connsiteY16" fmla="*/ 558800 h 665480"/>
                  <a:gd name="connsiteX17" fmla="*/ 462280 w 523240"/>
                  <a:gd name="connsiteY17" fmla="*/ 609600 h 665480"/>
                  <a:gd name="connsiteX18" fmla="*/ 462280 w 523240"/>
                  <a:gd name="connsiteY18" fmla="*/ 640080 h 665480"/>
                  <a:gd name="connsiteX19" fmla="*/ 447040 w 523240"/>
                  <a:gd name="connsiteY19" fmla="*/ 660400 h 665480"/>
                  <a:gd name="connsiteX20" fmla="*/ 391160 w 523240"/>
                  <a:gd name="connsiteY20" fmla="*/ 665480 h 665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23240" h="665480">
                    <a:moveTo>
                      <a:pt x="391160" y="665480"/>
                    </a:moveTo>
                    <a:lnTo>
                      <a:pt x="71120" y="558800"/>
                    </a:lnTo>
                    <a:lnTo>
                      <a:pt x="5080" y="523240"/>
                    </a:lnTo>
                    <a:lnTo>
                      <a:pt x="0" y="472440"/>
                    </a:lnTo>
                    <a:lnTo>
                      <a:pt x="15240" y="147320"/>
                    </a:lnTo>
                    <a:lnTo>
                      <a:pt x="10160" y="55880"/>
                    </a:lnTo>
                    <a:lnTo>
                      <a:pt x="40640" y="15240"/>
                    </a:lnTo>
                    <a:lnTo>
                      <a:pt x="76200" y="0"/>
                    </a:lnTo>
                    <a:lnTo>
                      <a:pt x="167640" y="15240"/>
                    </a:lnTo>
                    <a:lnTo>
                      <a:pt x="431800" y="76200"/>
                    </a:lnTo>
                    <a:lnTo>
                      <a:pt x="477520" y="86360"/>
                    </a:lnTo>
                    <a:lnTo>
                      <a:pt x="513080" y="111760"/>
                    </a:lnTo>
                    <a:lnTo>
                      <a:pt x="523240" y="157480"/>
                    </a:lnTo>
                    <a:lnTo>
                      <a:pt x="502920" y="274320"/>
                    </a:lnTo>
                    <a:lnTo>
                      <a:pt x="487680" y="386080"/>
                    </a:lnTo>
                    <a:lnTo>
                      <a:pt x="482600" y="482600"/>
                    </a:lnTo>
                    <a:lnTo>
                      <a:pt x="477520" y="558800"/>
                    </a:lnTo>
                    <a:lnTo>
                      <a:pt x="462280" y="609600"/>
                    </a:lnTo>
                    <a:lnTo>
                      <a:pt x="462280" y="640080"/>
                    </a:lnTo>
                    <a:lnTo>
                      <a:pt x="447040" y="660400"/>
                    </a:lnTo>
                    <a:lnTo>
                      <a:pt x="391160" y="665480"/>
                    </a:lnTo>
                    <a:close/>
                  </a:path>
                </a:pathLst>
              </a:custGeom>
              <a:solidFill>
                <a:srgbClr val="FFC184">
                  <a:lumMod val="50000"/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15 Forma libre">
                <a:extLst>
                  <a:ext uri="{FF2B5EF4-FFF2-40B4-BE49-F238E27FC236}">
                    <a16:creationId xmlns:a16="http://schemas.microsoft.com/office/drawing/2014/main" id="{AFA7D724-A3FD-65A5-15D6-B1181FEF5CB1}"/>
                  </a:ext>
                </a:extLst>
              </p:cNvPr>
              <p:cNvSpPr/>
              <p:nvPr/>
            </p:nvSpPr>
            <p:spPr>
              <a:xfrm>
                <a:off x="7345087" y="2490109"/>
                <a:ext cx="529020" cy="584291"/>
              </a:xfrm>
              <a:custGeom>
                <a:avLst/>
                <a:gdLst>
                  <a:gd name="connsiteX0" fmla="*/ 103414 w 522514"/>
                  <a:gd name="connsiteY0" fmla="*/ 108857 h 615043"/>
                  <a:gd name="connsiteX1" fmla="*/ 195943 w 522514"/>
                  <a:gd name="connsiteY1" fmla="*/ 21771 h 615043"/>
                  <a:gd name="connsiteX2" fmla="*/ 250371 w 522514"/>
                  <a:gd name="connsiteY2" fmla="*/ 0 h 615043"/>
                  <a:gd name="connsiteX3" fmla="*/ 326571 w 522514"/>
                  <a:gd name="connsiteY3" fmla="*/ 5443 h 615043"/>
                  <a:gd name="connsiteX4" fmla="*/ 402771 w 522514"/>
                  <a:gd name="connsiteY4" fmla="*/ 16328 h 615043"/>
                  <a:gd name="connsiteX5" fmla="*/ 440871 w 522514"/>
                  <a:gd name="connsiteY5" fmla="*/ 59871 h 615043"/>
                  <a:gd name="connsiteX6" fmla="*/ 495300 w 522514"/>
                  <a:gd name="connsiteY6" fmla="*/ 130628 h 615043"/>
                  <a:gd name="connsiteX7" fmla="*/ 511629 w 522514"/>
                  <a:gd name="connsiteY7" fmla="*/ 163285 h 615043"/>
                  <a:gd name="connsiteX8" fmla="*/ 522514 w 522514"/>
                  <a:gd name="connsiteY8" fmla="*/ 234043 h 615043"/>
                  <a:gd name="connsiteX9" fmla="*/ 517071 w 522514"/>
                  <a:gd name="connsiteY9" fmla="*/ 315685 h 615043"/>
                  <a:gd name="connsiteX10" fmla="*/ 511629 w 522514"/>
                  <a:gd name="connsiteY10" fmla="*/ 391885 h 615043"/>
                  <a:gd name="connsiteX11" fmla="*/ 495300 w 522514"/>
                  <a:gd name="connsiteY11" fmla="*/ 462643 h 615043"/>
                  <a:gd name="connsiteX12" fmla="*/ 446314 w 522514"/>
                  <a:gd name="connsiteY12" fmla="*/ 511628 h 615043"/>
                  <a:gd name="connsiteX13" fmla="*/ 397329 w 522514"/>
                  <a:gd name="connsiteY13" fmla="*/ 571500 h 615043"/>
                  <a:gd name="connsiteX14" fmla="*/ 342900 w 522514"/>
                  <a:gd name="connsiteY14" fmla="*/ 615043 h 615043"/>
                  <a:gd name="connsiteX15" fmla="*/ 272143 w 522514"/>
                  <a:gd name="connsiteY15" fmla="*/ 615043 h 615043"/>
                  <a:gd name="connsiteX16" fmla="*/ 174171 w 522514"/>
                  <a:gd name="connsiteY16" fmla="*/ 604157 h 615043"/>
                  <a:gd name="connsiteX17" fmla="*/ 65314 w 522514"/>
                  <a:gd name="connsiteY17" fmla="*/ 571500 h 615043"/>
                  <a:gd name="connsiteX18" fmla="*/ 16329 w 522514"/>
                  <a:gd name="connsiteY18" fmla="*/ 522514 h 615043"/>
                  <a:gd name="connsiteX19" fmla="*/ 0 w 522514"/>
                  <a:gd name="connsiteY19" fmla="*/ 462643 h 615043"/>
                  <a:gd name="connsiteX20" fmla="*/ 5443 w 522514"/>
                  <a:gd name="connsiteY20" fmla="*/ 375557 h 615043"/>
                  <a:gd name="connsiteX21" fmla="*/ 21771 w 522514"/>
                  <a:gd name="connsiteY21" fmla="*/ 299357 h 615043"/>
                  <a:gd name="connsiteX22" fmla="*/ 27214 w 522514"/>
                  <a:gd name="connsiteY22" fmla="*/ 217714 h 615043"/>
                  <a:gd name="connsiteX23" fmla="*/ 103414 w 522514"/>
                  <a:gd name="connsiteY23" fmla="*/ 108857 h 615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22514" h="615043">
                    <a:moveTo>
                      <a:pt x="103414" y="108857"/>
                    </a:moveTo>
                    <a:lnTo>
                      <a:pt x="195943" y="21771"/>
                    </a:lnTo>
                    <a:lnTo>
                      <a:pt x="250371" y="0"/>
                    </a:lnTo>
                    <a:lnTo>
                      <a:pt x="326571" y="5443"/>
                    </a:lnTo>
                    <a:lnTo>
                      <a:pt x="402771" y="16328"/>
                    </a:lnTo>
                    <a:lnTo>
                      <a:pt x="440871" y="59871"/>
                    </a:lnTo>
                    <a:lnTo>
                      <a:pt x="495300" y="130628"/>
                    </a:lnTo>
                    <a:lnTo>
                      <a:pt x="511629" y="163285"/>
                    </a:lnTo>
                    <a:lnTo>
                      <a:pt x="522514" y="234043"/>
                    </a:lnTo>
                    <a:lnTo>
                      <a:pt x="517071" y="315685"/>
                    </a:lnTo>
                    <a:lnTo>
                      <a:pt x="511629" y="391885"/>
                    </a:lnTo>
                    <a:lnTo>
                      <a:pt x="495300" y="462643"/>
                    </a:lnTo>
                    <a:lnTo>
                      <a:pt x="446314" y="511628"/>
                    </a:lnTo>
                    <a:lnTo>
                      <a:pt x="397329" y="571500"/>
                    </a:lnTo>
                    <a:lnTo>
                      <a:pt x="342900" y="615043"/>
                    </a:lnTo>
                    <a:lnTo>
                      <a:pt x="272143" y="615043"/>
                    </a:lnTo>
                    <a:lnTo>
                      <a:pt x="174171" y="604157"/>
                    </a:lnTo>
                    <a:lnTo>
                      <a:pt x="65314" y="571500"/>
                    </a:lnTo>
                    <a:lnTo>
                      <a:pt x="16329" y="522514"/>
                    </a:lnTo>
                    <a:lnTo>
                      <a:pt x="0" y="462643"/>
                    </a:lnTo>
                    <a:lnTo>
                      <a:pt x="5443" y="375557"/>
                    </a:lnTo>
                    <a:lnTo>
                      <a:pt x="21771" y="299357"/>
                    </a:lnTo>
                    <a:lnTo>
                      <a:pt x="27214" y="217714"/>
                    </a:lnTo>
                    <a:lnTo>
                      <a:pt x="103414" y="108857"/>
                    </a:lnTo>
                    <a:close/>
                  </a:path>
                </a:pathLst>
              </a:custGeom>
              <a:solidFill>
                <a:srgbClr val="00B050">
                  <a:alpha val="7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16 Forma libre">
                <a:extLst>
                  <a:ext uri="{FF2B5EF4-FFF2-40B4-BE49-F238E27FC236}">
                    <a16:creationId xmlns:a16="http://schemas.microsoft.com/office/drawing/2014/main" id="{46B7484A-1BB5-A7F3-9B63-8AE3F7843D78}"/>
                  </a:ext>
                </a:extLst>
              </p:cNvPr>
              <p:cNvSpPr/>
              <p:nvPr/>
            </p:nvSpPr>
            <p:spPr>
              <a:xfrm>
                <a:off x="7599344" y="3056019"/>
                <a:ext cx="336148" cy="330926"/>
              </a:xfrm>
              <a:custGeom>
                <a:avLst/>
                <a:gdLst>
                  <a:gd name="connsiteX0" fmla="*/ 10885 w 332014"/>
                  <a:gd name="connsiteY0" fmla="*/ 48986 h 348343"/>
                  <a:gd name="connsiteX1" fmla="*/ 65314 w 332014"/>
                  <a:gd name="connsiteY1" fmla="*/ 10886 h 348343"/>
                  <a:gd name="connsiteX2" fmla="*/ 136071 w 332014"/>
                  <a:gd name="connsiteY2" fmla="*/ 5443 h 348343"/>
                  <a:gd name="connsiteX3" fmla="*/ 195942 w 332014"/>
                  <a:gd name="connsiteY3" fmla="*/ 0 h 348343"/>
                  <a:gd name="connsiteX4" fmla="*/ 250371 w 332014"/>
                  <a:gd name="connsiteY4" fmla="*/ 0 h 348343"/>
                  <a:gd name="connsiteX5" fmla="*/ 288471 w 332014"/>
                  <a:gd name="connsiteY5" fmla="*/ 5443 h 348343"/>
                  <a:gd name="connsiteX6" fmla="*/ 304800 w 332014"/>
                  <a:gd name="connsiteY6" fmla="*/ 21771 h 348343"/>
                  <a:gd name="connsiteX7" fmla="*/ 332014 w 332014"/>
                  <a:gd name="connsiteY7" fmla="*/ 70757 h 348343"/>
                  <a:gd name="connsiteX8" fmla="*/ 332014 w 332014"/>
                  <a:gd name="connsiteY8" fmla="*/ 114300 h 348343"/>
                  <a:gd name="connsiteX9" fmla="*/ 310242 w 332014"/>
                  <a:gd name="connsiteY9" fmla="*/ 152400 h 348343"/>
                  <a:gd name="connsiteX10" fmla="*/ 277585 w 332014"/>
                  <a:gd name="connsiteY10" fmla="*/ 228600 h 348343"/>
                  <a:gd name="connsiteX11" fmla="*/ 255814 w 332014"/>
                  <a:gd name="connsiteY11" fmla="*/ 277586 h 348343"/>
                  <a:gd name="connsiteX12" fmla="*/ 223157 w 332014"/>
                  <a:gd name="connsiteY12" fmla="*/ 321129 h 348343"/>
                  <a:gd name="connsiteX13" fmla="*/ 223157 w 332014"/>
                  <a:gd name="connsiteY13" fmla="*/ 321129 h 348343"/>
                  <a:gd name="connsiteX14" fmla="*/ 163285 w 332014"/>
                  <a:gd name="connsiteY14" fmla="*/ 348343 h 348343"/>
                  <a:gd name="connsiteX15" fmla="*/ 114300 w 332014"/>
                  <a:gd name="connsiteY15" fmla="*/ 348343 h 348343"/>
                  <a:gd name="connsiteX16" fmla="*/ 70757 w 332014"/>
                  <a:gd name="connsiteY16" fmla="*/ 337457 h 348343"/>
                  <a:gd name="connsiteX17" fmla="*/ 32657 w 332014"/>
                  <a:gd name="connsiteY17" fmla="*/ 326571 h 348343"/>
                  <a:gd name="connsiteX18" fmla="*/ 32657 w 332014"/>
                  <a:gd name="connsiteY18" fmla="*/ 326571 h 348343"/>
                  <a:gd name="connsiteX19" fmla="*/ 0 w 332014"/>
                  <a:gd name="connsiteY19" fmla="*/ 272143 h 348343"/>
                  <a:gd name="connsiteX20" fmla="*/ 0 w 332014"/>
                  <a:gd name="connsiteY20" fmla="*/ 223157 h 348343"/>
                  <a:gd name="connsiteX21" fmla="*/ 10885 w 332014"/>
                  <a:gd name="connsiteY21" fmla="*/ 136071 h 348343"/>
                  <a:gd name="connsiteX22" fmla="*/ 10885 w 332014"/>
                  <a:gd name="connsiteY22" fmla="*/ 48986 h 348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2014" h="348343">
                    <a:moveTo>
                      <a:pt x="10885" y="48986"/>
                    </a:moveTo>
                    <a:lnTo>
                      <a:pt x="65314" y="10886"/>
                    </a:lnTo>
                    <a:lnTo>
                      <a:pt x="136071" y="5443"/>
                    </a:lnTo>
                    <a:lnTo>
                      <a:pt x="195942" y="0"/>
                    </a:lnTo>
                    <a:lnTo>
                      <a:pt x="250371" y="0"/>
                    </a:lnTo>
                    <a:lnTo>
                      <a:pt x="288471" y="5443"/>
                    </a:lnTo>
                    <a:lnTo>
                      <a:pt x="304800" y="21771"/>
                    </a:lnTo>
                    <a:lnTo>
                      <a:pt x="332014" y="70757"/>
                    </a:lnTo>
                    <a:lnTo>
                      <a:pt x="332014" y="114300"/>
                    </a:lnTo>
                    <a:lnTo>
                      <a:pt x="310242" y="152400"/>
                    </a:lnTo>
                    <a:lnTo>
                      <a:pt x="277585" y="228600"/>
                    </a:lnTo>
                    <a:lnTo>
                      <a:pt x="255814" y="277586"/>
                    </a:lnTo>
                    <a:lnTo>
                      <a:pt x="223157" y="321129"/>
                    </a:lnTo>
                    <a:lnTo>
                      <a:pt x="223157" y="321129"/>
                    </a:lnTo>
                    <a:lnTo>
                      <a:pt x="163285" y="348343"/>
                    </a:lnTo>
                    <a:lnTo>
                      <a:pt x="114300" y="348343"/>
                    </a:lnTo>
                    <a:lnTo>
                      <a:pt x="70757" y="337457"/>
                    </a:lnTo>
                    <a:lnTo>
                      <a:pt x="32657" y="326571"/>
                    </a:lnTo>
                    <a:lnTo>
                      <a:pt x="32657" y="326571"/>
                    </a:lnTo>
                    <a:lnTo>
                      <a:pt x="0" y="272143"/>
                    </a:lnTo>
                    <a:lnTo>
                      <a:pt x="0" y="223157"/>
                    </a:lnTo>
                    <a:lnTo>
                      <a:pt x="10885" y="136071"/>
                    </a:lnTo>
                    <a:lnTo>
                      <a:pt x="10885" y="48986"/>
                    </a:lnTo>
                    <a:close/>
                  </a:path>
                </a:pathLst>
              </a:custGeom>
              <a:solidFill>
                <a:srgbClr val="C16000">
                  <a:alpha val="49804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18 Forma libre">
                <a:extLst>
                  <a:ext uri="{FF2B5EF4-FFF2-40B4-BE49-F238E27FC236}">
                    <a16:creationId xmlns:a16="http://schemas.microsoft.com/office/drawing/2014/main" id="{AAECBB8A-275B-6208-5CDB-43CF4745BEB2}"/>
                  </a:ext>
                </a:extLst>
              </p:cNvPr>
              <p:cNvSpPr/>
              <p:nvPr/>
            </p:nvSpPr>
            <p:spPr>
              <a:xfrm>
                <a:off x="7830333" y="2588723"/>
                <a:ext cx="435340" cy="553266"/>
              </a:xfrm>
              <a:custGeom>
                <a:avLst/>
                <a:gdLst>
                  <a:gd name="connsiteX0" fmla="*/ 97971 w 429986"/>
                  <a:gd name="connsiteY0" fmla="*/ 32657 h 582385"/>
                  <a:gd name="connsiteX1" fmla="*/ 157843 w 429986"/>
                  <a:gd name="connsiteY1" fmla="*/ 0 h 582385"/>
                  <a:gd name="connsiteX2" fmla="*/ 206829 w 429986"/>
                  <a:gd name="connsiteY2" fmla="*/ 0 h 582385"/>
                  <a:gd name="connsiteX3" fmla="*/ 283029 w 429986"/>
                  <a:gd name="connsiteY3" fmla="*/ 10885 h 582385"/>
                  <a:gd name="connsiteX4" fmla="*/ 342900 w 429986"/>
                  <a:gd name="connsiteY4" fmla="*/ 21771 h 582385"/>
                  <a:gd name="connsiteX5" fmla="*/ 391886 w 429986"/>
                  <a:gd name="connsiteY5" fmla="*/ 38100 h 582385"/>
                  <a:gd name="connsiteX6" fmla="*/ 391886 w 429986"/>
                  <a:gd name="connsiteY6" fmla="*/ 38100 h 582385"/>
                  <a:gd name="connsiteX7" fmla="*/ 419100 w 429986"/>
                  <a:gd name="connsiteY7" fmla="*/ 70757 h 582385"/>
                  <a:gd name="connsiteX8" fmla="*/ 429986 w 429986"/>
                  <a:gd name="connsiteY8" fmla="*/ 125185 h 582385"/>
                  <a:gd name="connsiteX9" fmla="*/ 429986 w 429986"/>
                  <a:gd name="connsiteY9" fmla="*/ 190500 h 582385"/>
                  <a:gd name="connsiteX10" fmla="*/ 419100 w 429986"/>
                  <a:gd name="connsiteY10" fmla="*/ 250371 h 582385"/>
                  <a:gd name="connsiteX11" fmla="*/ 397329 w 429986"/>
                  <a:gd name="connsiteY11" fmla="*/ 353785 h 582385"/>
                  <a:gd name="connsiteX12" fmla="*/ 364671 w 429986"/>
                  <a:gd name="connsiteY12" fmla="*/ 435428 h 582385"/>
                  <a:gd name="connsiteX13" fmla="*/ 337457 w 429986"/>
                  <a:gd name="connsiteY13" fmla="*/ 484414 h 582385"/>
                  <a:gd name="connsiteX14" fmla="*/ 304800 w 429986"/>
                  <a:gd name="connsiteY14" fmla="*/ 538843 h 582385"/>
                  <a:gd name="connsiteX15" fmla="*/ 261257 w 429986"/>
                  <a:gd name="connsiteY15" fmla="*/ 576943 h 582385"/>
                  <a:gd name="connsiteX16" fmla="*/ 206829 w 429986"/>
                  <a:gd name="connsiteY16" fmla="*/ 582385 h 582385"/>
                  <a:gd name="connsiteX17" fmla="*/ 141514 w 429986"/>
                  <a:gd name="connsiteY17" fmla="*/ 566057 h 582385"/>
                  <a:gd name="connsiteX18" fmla="*/ 92529 w 429986"/>
                  <a:gd name="connsiteY18" fmla="*/ 555171 h 582385"/>
                  <a:gd name="connsiteX19" fmla="*/ 65314 w 429986"/>
                  <a:gd name="connsiteY19" fmla="*/ 522514 h 582385"/>
                  <a:gd name="connsiteX20" fmla="*/ 54429 w 429986"/>
                  <a:gd name="connsiteY20" fmla="*/ 484414 h 582385"/>
                  <a:gd name="connsiteX21" fmla="*/ 27214 w 429986"/>
                  <a:gd name="connsiteY21" fmla="*/ 484414 h 582385"/>
                  <a:gd name="connsiteX22" fmla="*/ 0 w 429986"/>
                  <a:gd name="connsiteY22" fmla="*/ 468085 h 582385"/>
                  <a:gd name="connsiteX23" fmla="*/ 21771 w 429986"/>
                  <a:gd name="connsiteY23" fmla="*/ 397328 h 582385"/>
                  <a:gd name="connsiteX24" fmla="*/ 27214 w 429986"/>
                  <a:gd name="connsiteY24" fmla="*/ 293914 h 582385"/>
                  <a:gd name="connsiteX25" fmla="*/ 59871 w 429986"/>
                  <a:gd name="connsiteY25" fmla="*/ 234043 h 582385"/>
                  <a:gd name="connsiteX26" fmla="*/ 70757 w 429986"/>
                  <a:gd name="connsiteY26" fmla="*/ 152400 h 582385"/>
                  <a:gd name="connsiteX27" fmla="*/ 92529 w 429986"/>
                  <a:gd name="connsiteY27" fmla="*/ 92528 h 582385"/>
                  <a:gd name="connsiteX28" fmla="*/ 97971 w 429986"/>
                  <a:gd name="connsiteY28" fmla="*/ 32657 h 582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29986" h="582385">
                    <a:moveTo>
                      <a:pt x="97971" y="32657"/>
                    </a:moveTo>
                    <a:lnTo>
                      <a:pt x="157843" y="0"/>
                    </a:lnTo>
                    <a:lnTo>
                      <a:pt x="206829" y="0"/>
                    </a:lnTo>
                    <a:lnTo>
                      <a:pt x="283029" y="10885"/>
                    </a:lnTo>
                    <a:lnTo>
                      <a:pt x="342900" y="21771"/>
                    </a:lnTo>
                    <a:lnTo>
                      <a:pt x="391886" y="38100"/>
                    </a:lnTo>
                    <a:lnTo>
                      <a:pt x="391886" y="38100"/>
                    </a:lnTo>
                    <a:lnTo>
                      <a:pt x="419100" y="70757"/>
                    </a:lnTo>
                    <a:lnTo>
                      <a:pt x="429986" y="125185"/>
                    </a:lnTo>
                    <a:lnTo>
                      <a:pt x="429986" y="190500"/>
                    </a:lnTo>
                    <a:lnTo>
                      <a:pt x="419100" y="250371"/>
                    </a:lnTo>
                    <a:lnTo>
                      <a:pt x="397329" y="353785"/>
                    </a:lnTo>
                    <a:lnTo>
                      <a:pt x="364671" y="435428"/>
                    </a:lnTo>
                    <a:lnTo>
                      <a:pt x="337457" y="484414"/>
                    </a:lnTo>
                    <a:lnTo>
                      <a:pt x="304800" y="538843"/>
                    </a:lnTo>
                    <a:lnTo>
                      <a:pt x="261257" y="576943"/>
                    </a:lnTo>
                    <a:lnTo>
                      <a:pt x="206829" y="582385"/>
                    </a:lnTo>
                    <a:lnTo>
                      <a:pt x="141514" y="566057"/>
                    </a:lnTo>
                    <a:lnTo>
                      <a:pt x="92529" y="555171"/>
                    </a:lnTo>
                    <a:lnTo>
                      <a:pt x="65314" y="522514"/>
                    </a:lnTo>
                    <a:lnTo>
                      <a:pt x="54429" y="484414"/>
                    </a:lnTo>
                    <a:lnTo>
                      <a:pt x="27214" y="484414"/>
                    </a:lnTo>
                    <a:lnTo>
                      <a:pt x="0" y="468085"/>
                    </a:lnTo>
                    <a:lnTo>
                      <a:pt x="21771" y="397328"/>
                    </a:lnTo>
                    <a:lnTo>
                      <a:pt x="27214" y="293914"/>
                    </a:lnTo>
                    <a:lnTo>
                      <a:pt x="59871" y="234043"/>
                    </a:lnTo>
                    <a:lnTo>
                      <a:pt x="70757" y="152400"/>
                    </a:lnTo>
                    <a:lnTo>
                      <a:pt x="92529" y="92528"/>
                    </a:lnTo>
                    <a:lnTo>
                      <a:pt x="97971" y="32657"/>
                    </a:lnTo>
                    <a:close/>
                  </a:path>
                </a:pathLst>
              </a:custGeom>
              <a:solidFill>
                <a:srgbClr val="FFC184">
                  <a:lumMod val="50000"/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19 Forma libre">
                <a:extLst>
                  <a:ext uri="{FF2B5EF4-FFF2-40B4-BE49-F238E27FC236}">
                    <a16:creationId xmlns:a16="http://schemas.microsoft.com/office/drawing/2014/main" id="{D32FE28A-165C-3979-8521-B2E75513AB76}"/>
                  </a:ext>
                </a:extLst>
              </p:cNvPr>
              <p:cNvSpPr/>
              <p:nvPr/>
            </p:nvSpPr>
            <p:spPr>
              <a:xfrm>
                <a:off x="6555430" y="2292350"/>
                <a:ext cx="1024976" cy="899704"/>
              </a:xfrm>
              <a:custGeom>
                <a:avLst/>
                <a:gdLst>
                  <a:gd name="connsiteX0" fmla="*/ 740228 w 1012371"/>
                  <a:gd name="connsiteY0" fmla="*/ 451757 h 947057"/>
                  <a:gd name="connsiteX1" fmla="*/ 740228 w 1012371"/>
                  <a:gd name="connsiteY1" fmla="*/ 522514 h 947057"/>
                  <a:gd name="connsiteX2" fmla="*/ 740228 w 1012371"/>
                  <a:gd name="connsiteY2" fmla="*/ 587828 h 947057"/>
                  <a:gd name="connsiteX3" fmla="*/ 740228 w 1012371"/>
                  <a:gd name="connsiteY3" fmla="*/ 669471 h 947057"/>
                  <a:gd name="connsiteX4" fmla="*/ 740228 w 1012371"/>
                  <a:gd name="connsiteY4" fmla="*/ 713014 h 947057"/>
                  <a:gd name="connsiteX5" fmla="*/ 713014 w 1012371"/>
                  <a:gd name="connsiteY5" fmla="*/ 740228 h 947057"/>
                  <a:gd name="connsiteX6" fmla="*/ 669471 w 1012371"/>
                  <a:gd name="connsiteY6" fmla="*/ 756557 h 947057"/>
                  <a:gd name="connsiteX7" fmla="*/ 593271 w 1012371"/>
                  <a:gd name="connsiteY7" fmla="*/ 821871 h 947057"/>
                  <a:gd name="connsiteX8" fmla="*/ 457200 w 1012371"/>
                  <a:gd name="connsiteY8" fmla="*/ 876300 h 947057"/>
                  <a:gd name="connsiteX9" fmla="*/ 370114 w 1012371"/>
                  <a:gd name="connsiteY9" fmla="*/ 930728 h 947057"/>
                  <a:gd name="connsiteX10" fmla="*/ 277585 w 1012371"/>
                  <a:gd name="connsiteY10" fmla="*/ 947057 h 947057"/>
                  <a:gd name="connsiteX11" fmla="*/ 190500 w 1012371"/>
                  <a:gd name="connsiteY11" fmla="*/ 947057 h 947057"/>
                  <a:gd name="connsiteX12" fmla="*/ 146957 w 1012371"/>
                  <a:gd name="connsiteY12" fmla="*/ 919843 h 947057"/>
                  <a:gd name="connsiteX13" fmla="*/ 108857 w 1012371"/>
                  <a:gd name="connsiteY13" fmla="*/ 865414 h 947057"/>
                  <a:gd name="connsiteX14" fmla="*/ 65314 w 1012371"/>
                  <a:gd name="connsiteY14" fmla="*/ 756557 h 947057"/>
                  <a:gd name="connsiteX15" fmla="*/ 21771 w 1012371"/>
                  <a:gd name="connsiteY15" fmla="*/ 685800 h 947057"/>
                  <a:gd name="connsiteX16" fmla="*/ 0 w 1012371"/>
                  <a:gd name="connsiteY16" fmla="*/ 593271 h 947057"/>
                  <a:gd name="connsiteX17" fmla="*/ 0 w 1012371"/>
                  <a:gd name="connsiteY17" fmla="*/ 538843 h 947057"/>
                  <a:gd name="connsiteX18" fmla="*/ 0 w 1012371"/>
                  <a:gd name="connsiteY18" fmla="*/ 451757 h 947057"/>
                  <a:gd name="connsiteX19" fmla="*/ 10885 w 1012371"/>
                  <a:gd name="connsiteY19" fmla="*/ 381000 h 947057"/>
                  <a:gd name="connsiteX20" fmla="*/ 21771 w 1012371"/>
                  <a:gd name="connsiteY20" fmla="*/ 332014 h 947057"/>
                  <a:gd name="connsiteX21" fmla="*/ 76200 w 1012371"/>
                  <a:gd name="connsiteY21" fmla="*/ 266700 h 947057"/>
                  <a:gd name="connsiteX22" fmla="*/ 146957 w 1012371"/>
                  <a:gd name="connsiteY22" fmla="*/ 212271 h 947057"/>
                  <a:gd name="connsiteX23" fmla="*/ 217714 w 1012371"/>
                  <a:gd name="connsiteY23" fmla="*/ 206828 h 947057"/>
                  <a:gd name="connsiteX24" fmla="*/ 288471 w 1012371"/>
                  <a:gd name="connsiteY24" fmla="*/ 195943 h 947057"/>
                  <a:gd name="connsiteX25" fmla="*/ 332014 w 1012371"/>
                  <a:gd name="connsiteY25" fmla="*/ 217714 h 947057"/>
                  <a:gd name="connsiteX26" fmla="*/ 375557 w 1012371"/>
                  <a:gd name="connsiteY26" fmla="*/ 228600 h 947057"/>
                  <a:gd name="connsiteX27" fmla="*/ 446314 w 1012371"/>
                  <a:gd name="connsiteY27" fmla="*/ 255814 h 947057"/>
                  <a:gd name="connsiteX28" fmla="*/ 489857 w 1012371"/>
                  <a:gd name="connsiteY28" fmla="*/ 261257 h 947057"/>
                  <a:gd name="connsiteX29" fmla="*/ 560614 w 1012371"/>
                  <a:gd name="connsiteY29" fmla="*/ 250371 h 947057"/>
                  <a:gd name="connsiteX30" fmla="*/ 604157 w 1012371"/>
                  <a:gd name="connsiteY30" fmla="*/ 212271 h 947057"/>
                  <a:gd name="connsiteX31" fmla="*/ 636814 w 1012371"/>
                  <a:gd name="connsiteY31" fmla="*/ 174171 h 947057"/>
                  <a:gd name="connsiteX32" fmla="*/ 674914 w 1012371"/>
                  <a:gd name="connsiteY32" fmla="*/ 141514 h 947057"/>
                  <a:gd name="connsiteX33" fmla="*/ 723900 w 1012371"/>
                  <a:gd name="connsiteY33" fmla="*/ 114300 h 947057"/>
                  <a:gd name="connsiteX34" fmla="*/ 762000 w 1012371"/>
                  <a:gd name="connsiteY34" fmla="*/ 103414 h 947057"/>
                  <a:gd name="connsiteX35" fmla="*/ 800100 w 1012371"/>
                  <a:gd name="connsiteY35" fmla="*/ 81643 h 947057"/>
                  <a:gd name="connsiteX36" fmla="*/ 816428 w 1012371"/>
                  <a:gd name="connsiteY36" fmla="*/ 59871 h 947057"/>
                  <a:gd name="connsiteX37" fmla="*/ 816428 w 1012371"/>
                  <a:gd name="connsiteY37" fmla="*/ 59871 h 947057"/>
                  <a:gd name="connsiteX38" fmla="*/ 859971 w 1012371"/>
                  <a:gd name="connsiteY38" fmla="*/ 0 h 947057"/>
                  <a:gd name="connsiteX39" fmla="*/ 903514 w 1012371"/>
                  <a:gd name="connsiteY39" fmla="*/ 0 h 947057"/>
                  <a:gd name="connsiteX40" fmla="*/ 936171 w 1012371"/>
                  <a:gd name="connsiteY40" fmla="*/ 0 h 947057"/>
                  <a:gd name="connsiteX41" fmla="*/ 968828 w 1012371"/>
                  <a:gd name="connsiteY41" fmla="*/ 32657 h 947057"/>
                  <a:gd name="connsiteX42" fmla="*/ 968828 w 1012371"/>
                  <a:gd name="connsiteY42" fmla="*/ 32657 h 947057"/>
                  <a:gd name="connsiteX43" fmla="*/ 979714 w 1012371"/>
                  <a:gd name="connsiteY43" fmla="*/ 92528 h 947057"/>
                  <a:gd name="connsiteX44" fmla="*/ 979714 w 1012371"/>
                  <a:gd name="connsiteY44" fmla="*/ 125186 h 947057"/>
                  <a:gd name="connsiteX45" fmla="*/ 996042 w 1012371"/>
                  <a:gd name="connsiteY45" fmla="*/ 163286 h 947057"/>
                  <a:gd name="connsiteX46" fmla="*/ 1012371 w 1012371"/>
                  <a:gd name="connsiteY46" fmla="*/ 201386 h 947057"/>
                  <a:gd name="connsiteX47" fmla="*/ 1001485 w 1012371"/>
                  <a:gd name="connsiteY47" fmla="*/ 228600 h 947057"/>
                  <a:gd name="connsiteX48" fmla="*/ 979714 w 1012371"/>
                  <a:gd name="connsiteY48" fmla="*/ 250371 h 947057"/>
                  <a:gd name="connsiteX49" fmla="*/ 925285 w 1012371"/>
                  <a:gd name="connsiteY49" fmla="*/ 261257 h 947057"/>
                  <a:gd name="connsiteX50" fmla="*/ 881742 w 1012371"/>
                  <a:gd name="connsiteY50" fmla="*/ 288471 h 947057"/>
                  <a:gd name="connsiteX51" fmla="*/ 859971 w 1012371"/>
                  <a:gd name="connsiteY51" fmla="*/ 326571 h 947057"/>
                  <a:gd name="connsiteX52" fmla="*/ 821871 w 1012371"/>
                  <a:gd name="connsiteY52" fmla="*/ 364671 h 947057"/>
                  <a:gd name="connsiteX53" fmla="*/ 789214 w 1012371"/>
                  <a:gd name="connsiteY53" fmla="*/ 402771 h 947057"/>
                  <a:gd name="connsiteX54" fmla="*/ 740228 w 1012371"/>
                  <a:gd name="connsiteY54" fmla="*/ 451757 h 947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12371" h="947057">
                    <a:moveTo>
                      <a:pt x="740228" y="451757"/>
                    </a:moveTo>
                    <a:lnTo>
                      <a:pt x="740228" y="522514"/>
                    </a:lnTo>
                    <a:lnTo>
                      <a:pt x="740228" y="587828"/>
                    </a:lnTo>
                    <a:lnTo>
                      <a:pt x="740228" y="669471"/>
                    </a:lnTo>
                    <a:lnTo>
                      <a:pt x="740228" y="713014"/>
                    </a:lnTo>
                    <a:lnTo>
                      <a:pt x="713014" y="740228"/>
                    </a:lnTo>
                    <a:lnTo>
                      <a:pt x="669471" y="756557"/>
                    </a:lnTo>
                    <a:lnTo>
                      <a:pt x="593271" y="821871"/>
                    </a:lnTo>
                    <a:lnTo>
                      <a:pt x="457200" y="876300"/>
                    </a:lnTo>
                    <a:lnTo>
                      <a:pt x="370114" y="930728"/>
                    </a:lnTo>
                    <a:lnTo>
                      <a:pt x="277585" y="947057"/>
                    </a:lnTo>
                    <a:lnTo>
                      <a:pt x="190500" y="947057"/>
                    </a:lnTo>
                    <a:lnTo>
                      <a:pt x="146957" y="919843"/>
                    </a:lnTo>
                    <a:lnTo>
                      <a:pt x="108857" y="865414"/>
                    </a:lnTo>
                    <a:lnTo>
                      <a:pt x="65314" y="756557"/>
                    </a:lnTo>
                    <a:lnTo>
                      <a:pt x="21771" y="685800"/>
                    </a:lnTo>
                    <a:lnTo>
                      <a:pt x="0" y="593271"/>
                    </a:lnTo>
                    <a:lnTo>
                      <a:pt x="0" y="538843"/>
                    </a:lnTo>
                    <a:lnTo>
                      <a:pt x="0" y="451757"/>
                    </a:lnTo>
                    <a:lnTo>
                      <a:pt x="10885" y="381000"/>
                    </a:lnTo>
                    <a:lnTo>
                      <a:pt x="21771" y="332014"/>
                    </a:lnTo>
                    <a:lnTo>
                      <a:pt x="76200" y="266700"/>
                    </a:lnTo>
                    <a:lnTo>
                      <a:pt x="146957" y="212271"/>
                    </a:lnTo>
                    <a:lnTo>
                      <a:pt x="217714" y="206828"/>
                    </a:lnTo>
                    <a:lnTo>
                      <a:pt x="288471" y="195943"/>
                    </a:lnTo>
                    <a:lnTo>
                      <a:pt x="332014" y="217714"/>
                    </a:lnTo>
                    <a:lnTo>
                      <a:pt x="375557" y="228600"/>
                    </a:lnTo>
                    <a:lnTo>
                      <a:pt x="446314" y="255814"/>
                    </a:lnTo>
                    <a:lnTo>
                      <a:pt x="489857" y="261257"/>
                    </a:lnTo>
                    <a:lnTo>
                      <a:pt x="560614" y="250371"/>
                    </a:lnTo>
                    <a:lnTo>
                      <a:pt x="604157" y="212271"/>
                    </a:lnTo>
                    <a:lnTo>
                      <a:pt x="636814" y="174171"/>
                    </a:lnTo>
                    <a:lnTo>
                      <a:pt x="674914" y="141514"/>
                    </a:lnTo>
                    <a:lnTo>
                      <a:pt x="723900" y="114300"/>
                    </a:lnTo>
                    <a:lnTo>
                      <a:pt x="762000" y="103414"/>
                    </a:lnTo>
                    <a:lnTo>
                      <a:pt x="800100" y="81643"/>
                    </a:lnTo>
                    <a:lnTo>
                      <a:pt x="816428" y="59871"/>
                    </a:lnTo>
                    <a:lnTo>
                      <a:pt x="816428" y="59871"/>
                    </a:lnTo>
                    <a:lnTo>
                      <a:pt x="859971" y="0"/>
                    </a:lnTo>
                    <a:lnTo>
                      <a:pt x="903514" y="0"/>
                    </a:lnTo>
                    <a:lnTo>
                      <a:pt x="936171" y="0"/>
                    </a:lnTo>
                    <a:lnTo>
                      <a:pt x="968828" y="32657"/>
                    </a:lnTo>
                    <a:lnTo>
                      <a:pt x="968828" y="32657"/>
                    </a:lnTo>
                    <a:lnTo>
                      <a:pt x="979714" y="92528"/>
                    </a:lnTo>
                    <a:lnTo>
                      <a:pt x="979714" y="125186"/>
                    </a:lnTo>
                    <a:lnTo>
                      <a:pt x="996042" y="163286"/>
                    </a:lnTo>
                    <a:lnTo>
                      <a:pt x="1012371" y="201386"/>
                    </a:lnTo>
                    <a:lnTo>
                      <a:pt x="1001485" y="228600"/>
                    </a:lnTo>
                    <a:lnTo>
                      <a:pt x="979714" y="250371"/>
                    </a:lnTo>
                    <a:lnTo>
                      <a:pt x="925285" y="261257"/>
                    </a:lnTo>
                    <a:lnTo>
                      <a:pt x="881742" y="288471"/>
                    </a:lnTo>
                    <a:lnTo>
                      <a:pt x="859971" y="326571"/>
                    </a:lnTo>
                    <a:lnTo>
                      <a:pt x="821871" y="364671"/>
                    </a:lnTo>
                    <a:lnTo>
                      <a:pt x="789214" y="402771"/>
                    </a:lnTo>
                    <a:lnTo>
                      <a:pt x="740228" y="451757"/>
                    </a:lnTo>
                    <a:close/>
                  </a:path>
                </a:pathLst>
              </a:custGeom>
              <a:solidFill>
                <a:srgbClr val="FFC184">
                  <a:lumMod val="50000"/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22 Forma libre">
                <a:extLst>
                  <a:ext uri="{FF2B5EF4-FFF2-40B4-BE49-F238E27FC236}">
                    <a16:creationId xmlns:a16="http://schemas.microsoft.com/office/drawing/2014/main" id="{4FF252C4-C5FF-08FF-1FB3-6E50AC38C841}"/>
                  </a:ext>
                </a:extLst>
              </p:cNvPr>
              <p:cNvSpPr/>
              <p:nvPr/>
            </p:nvSpPr>
            <p:spPr>
              <a:xfrm>
                <a:off x="6556646" y="2053747"/>
                <a:ext cx="898232" cy="460195"/>
              </a:xfrm>
              <a:custGeom>
                <a:avLst/>
                <a:gdLst>
                  <a:gd name="connsiteX0" fmla="*/ 163285 w 887185"/>
                  <a:gd name="connsiteY0" fmla="*/ 0 h 484415"/>
                  <a:gd name="connsiteX1" fmla="*/ 97971 w 887185"/>
                  <a:gd name="connsiteY1" fmla="*/ 43543 h 484415"/>
                  <a:gd name="connsiteX2" fmla="*/ 76200 w 887185"/>
                  <a:gd name="connsiteY2" fmla="*/ 70757 h 484415"/>
                  <a:gd name="connsiteX3" fmla="*/ 38100 w 887185"/>
                  <a:gd name="connsiteY3" fmla="*/ 108857 h 484415"/>
                  <a:gd name="connsiteX4" fmla="*/ 5443 w 887185"/>
                  <a:gd name="connsiteY4" fmla="*/ 195943 h 484415"/>
                  <a:gd name="connsiteX5" fmla="*/ 0 w 887185"/>
                  <a:gd name="connsiteY5" fmla="*/ 255815 h 484415"/>
                  <a:gd name="connsiteX6" fmla="*/ 5443 w 887185"/>
                  <a:gd name="connsiteY6" fmla="*/ 304800 h 484415"/>
                  <a:gd name="connsiteX7" fmla="*/ 43543 w 887185"/>
                  <a:gd name="connsiteY7" fmla="*/ 348343 h 484415"/>
                  <a:gd name="connsiteX8" fmla="*/ 97971 w 887185"/>
                  <a:gd name="connsiteY8" fmla="*/ 348343 h 484415"/>
                  <a:gd name="connsiteX9" fmla="*/ 157843 w 887185"/>
                  <a:gd name="connsiteY9" fmla="*/ 348343 h 484415"/>
                  <a:gd name="connsiteX10" fmla="*/ 212271 w 887185"/>
                  <a:gd name="connsiteY10" fmla="*/ 381000 h 484415"/>
                  <a:gd name="connsiteX11" fmla="*/ 255814 w 887185"/>
                  <a:gd name="connsiteY11" fmla="*/ 424543 h 484415"/>
                  <a:gd name="connsiteX12" fmla="*/ 310243 w 887185"/>
                  <a:gd name="connsiteY12" fmla="*/ 451757 h 484415"/>
                  <a:gd name="connsiteX13" fmla="*/ 359228 w 887185"/>
                  <a:gd name="connsiteY13" fmla="*/ 484415 h 484415"/>
                  <a:gd name="connsiteX14" fmla="*/ 408214 w 887185"/>
                  <a:gd name="connsiteY14" fmla="*/ 484415 h 484415"/>
                  <a:gd name="connsiteX15" fmla="*/ 478971 w 887185"/>
                  <a:gd name="connsiteY15" fmla="*/ 484415 h 484415"/>
                  <a:gd name="connsiteX16" fmla="*/ 549728 w 887185"/>
                  <a:gd name="connsiteY16" fmla="*/ 457200 h 484415"/>
                  <a:gd name="connsiteX17" fmla="*/ 582385 w 887185"/>
                  <a:gd name="connsiteY17" fmla="*/ 429986 h 484415"/>
                  <a:gd name="connsiteX18" fmla="*/ 636814 w 887185"/>
                  <a:gd name="connsiteY18" fmla="*/ 429986 h 484415"/>
                  <a:gd name="connsiteX19" fmla="*/ 647700 w 887185"/>
                  <a:gd name="connsiteY19" fmla="*/ 413657 h 484415"/>
                  <a:gd name="connsiteX20" fmla="*/ 653143 w 887185"/>
                  <a:gd name="connsiteY20" fmla="*/ 391886 h 484415"/>
                  <a:gd name="connsiteX21" fmla="*/ 680357 w 887185"/>
                  <a:gd name="connsiteY21" fmla="*/ 370115 h 484415"/>
                  <a:gd name="connsiteX22" fmla="*/ 723900 w 887185"/>
                  <a:gd name="connsiteY22" fmla="*/ 342900 h 484415"/>
                  <a:gd name="connsiteX23" fmla="*/ 767443 w 887185"/>
                  <a:gd name="connsiteY23" fmla="*/ 326572 h 484415"/>
                  <a:gd name="connsiteX24" fmla="*/ 805543 w 887185"/>
                  <a:gd name="connsiteY24" fmla="*/ 293915 h 484415"/>
                  <a:gd name="connsiteX25" fmla="*/ 821871 w 887185"/>
                  <a:gd name="connsiteY25" fmla="*/ 272143 h 484415"/>
                  <a:gd name="connsiteX26" fmla="*/ 849085 w 887185"/>
                  <a:gd name="connsiteY26" fmla="*/ 255815 h 484415"/>
                  <a:gd name="connsiteX27" fmla="*/ 865414 w 887185"/>
                  <a:gd name="connsiteY27" fmla="*/ 239486 h 484415"/>
                  <a:gd name="connsiteX28" fmla="*/ 881743 w 887185"/>
                  <a:gd name="connsiteY28" fmla="*/ 212272 h 484415"/>
                  <a:gd name="connsiteX29" fmla="*/ 887185 w 887185"/>
                  <a:gd name="connsiteY29" fmla="*/ 152400 h 484415"/>
                  <a:gd name="connsiteX30" fmla="*/ 870857 w 887185"/>
                  <a:gd name="connsiteY30" fmla="*/ 141515 h 484415"/>
                  <a:gd name="connsiteX31" fmla="*/ 870857 w 887185"/>
                  <a:gd name="connsiteY31" fmla="*/ 141515 h 484415"/>
                  <a:gd name="connsiteX32" fmla="*/ 805543 w 887185"/>
                  <a:gd name="connsiteY32" fmla="*/ 125186 h 484415"/>
                  <a:gd name="connsiteX33" fmla="*/ 805543 w 887185"/>
                  <a:gd name="connsiteY33" fmla="*/ 125186 h 484415"/>
                  <a:gd name="connsiteX34" fmla="*/ 762000 w 887185"/>
                  <a:gd name="connsiteY34" fmla="*/ 119743 h 484415"/>
                  <a:gd name="connsiteX35" fmla="*/ 762000 w 887185"/>
                  <a:gd name="connsiteY35" fmla="*/ 119743 h 484415"/>
                  <a:gd name="connsiteX36" fmla="*/ 718457 w 887185"/>
                  <a:gd name="connsiteY36" fmla="*/ 179615 h 484415"/>
                  <a:gd name="connsiteX37" fmla="*/ 718457 w 887185"/>
                  <a:gd name="connsiteY37" fmla="*/ 179615 h 484415"/>
                  <a:gd name="connsiteX38" fmla="*/ 674914 w 887185"/>
                  <a:gd name="connsiteY38" fmla="*/ 228600 h 484415"/>
                  <a:gd name="connsiteX39" fmla="*/ 636814 w 887185"/>
                  <a:gd name="connsiteY39" fmla="*/ 250372 h 484415"/>
                  <a:gd name="connsiteX40" fmla="*/ 636814 w 887185"/>
                  <a:gd name="connsiteY40" fmla="*/ 250372 h 484415"/>
                  <a:gd name="connsiteX41" fmla="*/ 566057 w 887185"/>
                  <a:gd name="connsiteY41" fmla="*/ 261257 h 484415"/>
                  <a:gd name="connsiteX42" fmla="*/ 566057 w 887185"/>
                  <a:gd name="connsiteY42" fmla="*/ 261257 h 484415"/>
                  <a:gd name="connsiteX43" fmla="*/ 489857 w 887185"/>
                  <a:gd name="connsiteY43" fmla="*/ 261257 h 484415"/>
                  <a:gd name="connsiteX44" fmla="*/ 478971 w 887185"/>
                  <a:gd name="connsiteY44" fmla="*/ 234043 h 484415"/>
                  <a:gd name="connsiteX45" fmla="*/ 478971 w 887185"/>
                  <a:gd name="connsiteY45" fmla="*/ 234043 h 484415"/>
                  <a:gd name="connsiteX46" fmla="*/ 440871 w 887185"/>
                  <a:gd name="connsiteY46" fmla="*/ 185057 h 484415"/>
                  <a:gd name="connsiteX47" fmla="*/ 429985 w 887185"/>
                  <a:gd name="connsiteY47" fmla="*/ 157843 h 484415"/>
                  <a:gd name="connsiteX48" fmla="*/ 429985 w 887185"/>
                  <a:gd name="connsiteY48" fmla="*/ 119743 h 484415"/>
                  <a:gd name="connsiteX49" fmla="*/ 429985 w 887185"/>
                  <a:gd name="connsiteY49" fmla="*/ 87086 h 484415"/>
                  <a:gd name="connsiteX50" fmla="*/ 424543 w 887185"/>
                  <a:gd name="connsiteY50" fmla="*/ 59872 h 484415"/>
                  <a:gd name="connsiteX51" fmla="*/ 424543 w 887185"/>
                  <a:gd name="connsiteY51" fmla="*/ 59872 h 484415"/>
                  <a:gd name="connsiteX52" fmla="*/ 386443 w 887185"/>
                  <a:gd name="connsiteY52" fmla="*/ 59872 h 484415"/>
                  <a:gd name="connsiteX53" fmla="*/ 348343 w 887185"/>
                  <a:gd name="connsiteY53" fmla="*/ 65315 h 484415"/>
                  <a:gd name="connsiteX54" fmla="*/ 348343 w 887185"/>
                  <a:gd name="connsiteY54" fmla="*/ 65315 h 484415"/>
                  <a:gd name="connsiteX55" fmla="*/ 261257 w 887185"/>
                  <a:gd name="connsiteY55" fmla="*/ 48986 h 484415"/>
                  <a:gd name="connsiteX56" fmla="*/ 217714 w 887185"/>
                  <a:gd name="connsiteY56" fmla="*/ 21772 h 484415"/>
                  <a:gd name="connsiteX57" fmla="*/ 163285 w 887185"/>
                  <a:gd name="connsiteY57" fmla="*/ 0 h 484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87185" h="484415">
                    <a:moveTo>
                      <a:pt x="163285" y="0"/>
                    </a:moveTo>
                    <a:lnTo>
                      <a:pt x="97971" y="43543"/>
                    </a:lnTo>
                    <a:lnTo>
                      <a:pt x="76200" y="70757"/>
                    </a:lnTo>
                    <a:lnTo>
                      <a:pt x="38100" y="108857"/>
                    </a:lnTo>
                    <a:lnTo>
                      <a:pt x="5443" y="195943"/>
                    </a:lnTo>
                    <a:lnTo>
                      <a:pt x="0" y="255815"/>
                    </a:lnTo>
                    <a:lnTo>
                      <a:pt x="5443" y="304800"/>
                    </a:lnTo>
                    <a:lnTo>
                      <a:pt x="43543" y="348343"/>
                    </a:lnTo>
                    <a:lnTo>
                      <a:pt x="97971" y="348343"/>
                    </a:lnTo>
                    <a:lnTo>
                      <a:pt x="157843" y="348343"/>
                    </a:lnTo>
                    <a:lnTo>
                      <a:pt x="212271" y="381000"/>
                    </a:lnTo>
                    <a:lnTo>
                      <a:pt x="255814" y="424543"/>
                    </a:lnTo>
                    <a:lnTo>
                      <a:pt x="310243" y="451757"/>
                    </a:lnTo>
                    <a:lnTo>
                      <a:pt x="359228" y="484415"/>
                    </a:lnTo>
                    <a:lnTo>
                      <a:pt x="408214" y="484415"/>
                    </a:lnTo>
                    <a:lnTo>
                      <a:pt x="478971" y="484415"/>
                    </a:lnTo>
                    <a:lnTo>
                      <a:pt x="549728" y="457200"/>
                    </a:lnTo>
                    <a:lnTo>
                      <a:pt x="582385" y="429986"/>
                    </a:lnTo>
                    <a:lnTo>
                      <a:pt x="636814" y="429986"/>
                    </a:lnTo>
                    <a:lnTo>
                      <a:pt x="647700" y="413657"/>
                    </a:lnTo>
                    <a:lnTo>
                      <a:pt x="653143" y="391886"/>
                    </a:lnTo>
                    <a:lnTo>
                      <a:pt x="680357" y="370115"/>
                    </a:lnTo>
                    <a:lnTo>
                      <a:pt x="723900" y="342900"/>
                    </a:lnTo>
                    <a:lnTo>
                      <a:pt x="767443" y="326572"/>
                    </a:lnTo>
                    <a:lnTo>
                      <a:pt x="805543" y="293915"/>
                    </a:lnTo>
                    <a:lnTo>
                      <a:pt x="821871" y="272143"/>
                    </a:lnTo>
                    <a:lnTo>
                      <a:pt x="849085" y="255815"/>
                    </a:lnTo>
                    <a:lnTo>
                      <a:pt x="865414" y="239486"/>
                    </a:lnTo>
                    <a:lnTo>
                      <a:pt x="881743" y="212272"/>
                    </a:lnTo>
                    <a:lnTo>
                      <a:pt x="887185" y="152400"/>
                    </a:lnTo>
                    <a:lnTo>
                      <a:pt x="870857" y="141515"/>
                    </a:lnTo>
                    <a:lnTo>
                      <a:pt x="870857" y="141515"/>
                    </a:lnTo>
                    <a:lnTo>
                      <a:pt x="805543" y="125186"/>
                    </a:lnTo>
                    <a:lnTo>
                      <a:pt x="805543" y="125186"/>
                    </a:lnTo>
                    <a:lnTo>
                      <a:pt x="762000" y="119743"/>
                    </a:lnTo>
                    <a:lnTo>
                      <a:pt x="762000" y="119743"/>
                    </a:lnTo>
                    <a:lnTo>
                      <a:pt x="718457" y="179615"/>
                    </a:lnTo>
                    <a:lnTo>
                      <a:pt x="718457" y="179615"/>
                    </a:lnTo>
                    <a:lnTo>
                      <a:pt x="674914" y="228600"/>
                    </a:lnTo>
                    <a:lnTo>
                      <a:pt x="636814" y="250372"/>
                    </a:lnTo>
                    <a:lnTo>
                      <a:pt x="636814" y="250372"/>
                    </a:lnTo>
                    <a:lnTo>
                      <a:pt x="566057" y="261257"/>
                    </a:lnTo>
                    <a:lnTo>
                      <a:pt x="566057" y="261257"/>
                    </a:lnTo>
                    <a:lnTo>
                      <a:pt x="489857" y="261257"/>
                    </a:lnTo>
                    <a:lnTo>
                      <a:pt x="478971" y="234043"/>
                    </a:lnTo>
                    <a:lnTo>
                      <a:pt x="478971" y="234043"/>
                    </a:lnTo>
                    <a:lnTo>
                      <a:pt x="440871" y="185057"/>
                    </a:lnTo>
                    <a:lnTo>
                      <a:pt x="429985" y="157843"/>
                    </a:lnTo>
                    <a:lnTo>
                      <a:pt x="429985" y="119743"/>
                    </a:lnTo>
                    <a:lnTo>
                      <a:pt x="429985" y="87086"/>
                    </a:lnTo>
                    <a:lnTo>
                      <a:pt x="424543" y="59872"/>
                    </a:lnTo>
                    <a:lnTo>
                      <a:pt x="424543" y="59872"/>
                    </a:lnTo>
                    <a:lnTo>
                      <a:pt x="386443" y="59872"/>
                    </a:lnTo>
                    <a:lnTo>
                      <a:pt x="348343" y="65315"/>
                    </a:lnTo>
                    <a:lnTo>
                      <a:pt x="348343" y="65315"/>
                    </a:lnTo>
                    <a:lnTo>
                      <a:pt x="261257" y="48986"/>
                    </a:lnTo>
                    <a:lnTo>
                      <a:pt x="217714" y="21772"/>
                    </a:lnTo>
                    <a:lnTo>
                      <a:pt x="163285" y="0"/>
                    </a:lnTo>
                    <a:close/>
                  </a:path>
                </a:pathLst>
              </a:custGeom>
              <a:solidFill>
                <a:srgbClr val="FFC184">
                  <a:lumMod val="50000"/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35 Forma libre">
                <a:extLst>
                  <a:ext uri="{FF2B5EF4-FFF2-40B4-BE49-F238E27FC236}">
                    <a16:creationId xmlns:a16="http://schemas.microsoft.com/office/drawing/2014/main" id="{88EC0B67-5F22-CEA0-9999-50965378D19B}"/>
                  </a:ext>
                </a:extLst>
              </p:cNvPr>
              <p:cNvSpPr/>
              <p:nvPr/>
            </p:nvSpPr>
            <p:spPr>
              <a:xfrm>
                <a:off x="6969463" y="1943533"/>
                <a:ext cx="462893" cy="361950"/>
              </a:xfrm>
              <a:custGeom>
                <a:avLst/>
                <a:gdLst>
                  <a:gd name="connsiteX0" fmla="*/ 397329 w 457200"/>
                  <a:gd name="connsiteY0" fmla="*/ 277586 h 381000"/>
                  <a:gd name="connsiteX1" fmla="*/ 435429 w 457200"/>
                  <a:gd name="connsiteY1" fmla="*/ 228600 h 381000"/>
                  <a:gd name="connsiteX2" fmla="*/ 429986 w 457200"/>
                  <a:gd name="connsiteY2" fmla="*/ 195943 h 381000"/>
                  <a:gd name="connsiteX3" fmla="*/ 429986 w 457200"/>
                  <a:gd name="connsiteY3" fmla="*/ 157843 h 381000"/>
                  <a:gd name="connsiteX4" fmla="*/ 457200 w 457200"/>
                  <a:gd name="connsiteY4" fmla="*/ 130629 h 381000"/>
                  <a:gd name="connsiteX5" fmla="*/ 457200 w 457200"/>
                  <a:gd name="connsiteY5" fmla="*/ 103415 h 381000"/>
                  <a:gd name="connsiteX6" fmla="*/ 424543 w 457200"/>
                  <a:gd name="connsiteY6" fmla="*/ 59872 h 381000"/>
                  <a:gd name="connsiteX7" fmla="*/ 375557 w 457200"/>
                  <a:gd name="connsiteY7" fmla="*/ 59872 h 381000"/>
                  <a:gd name="connsiteX8" fmla="*/ 315686 w 457200"/>
                  <a:gd name="connsiteY8" fmla="*/ 59872 h 381000"/>
                  <a:gd name="connsiteX9" fmla="*/ 283029 w 457200"/>
                  <a:gd name="connsiteY9" fmla="*/ 43543 h 381000"/>
                  <a:gd name="connsiteX10" fmla="*/ 261257 w 457200"/>
                  <a:gd name="connsiteY10" fmla="*/ 10886 h 381000"/>
                  <a:gd name="connsiteX11" fmla="*/ 261257 w 457200"/>
                  <a:gd name="connsiteY11" fmla="*/ 10886 h 381000"/>
                  <a:gd name="connsiteX12" fmla="*/ 201386 w 457200"/>
                  <a:gd name="connsiteY12" fmla="*/ 5443 h 381000"/>
                  <a:gd name="connsiteX13" fmla="*/ 168729 w 457200"/>
                  <a:gd name="connsiteY13" fmla="*/ 16329 h 381000"/>
                  <a:gd name="connsiteX14" fmla="*/ 119743 w 457200"/>
                  <a:gd name="connsiteY14" fmla="*/ 0 h 381000"/>
                  <a:gd name="connsiteX15" fmla="*/ 119743 w 457200"/>
                  <a:gd name="connsiteY15" fmla="*/ 0 h 381000"/>
                  <a:gd name="connsiteX16" fmla="*/ 54429 w 457200"/>
                  <a:gd name="connsiteY16" fmla="*/ 21772 h 381000"/>
                  <a:gd name="connsiteX17" fmla="*/ 38100 w 457200"/>
                  <a:gd name="connsiteY17" fmla="*/ 70757 h 381000"/>
                  <a:gd name="connsiteX18" fmla="*/ 10886 w 457200"/>
                  <a:gd name="connsiteY18" fmla="*/ 125186 h 381000"/>
                  <a:gd name="connsiteX19" fmla="*/ 0 w 457200"/>
                  <a:gd name="connsiteY19" fmla="*/ 163286 h 381000"/>
                  <a:gd name="connsiteX20" fmla="*/ 0 w 457200"/>
                  <a:gd name="connsiteY20" fmla="*/ 163286 h 381000"/>
                  <a:gd name="connsiteX21" fmla="*/ 21772 w 457200"/>
                  <a:gd name="connsiteY21" fmla="*/ 244929 h 381000"/>
                  <a:gd name="connsiteX22" fmla="*/ 54429 w 457200"/>
                  <a:gd name="connsiteY22" fmla="*/ 315686 h 381000"/>
                  <a:gd name="connsiteX23" fmla="*/ 97972 w 457200"/>
                  <a:gd name="connsiteY23" fmla="*/ 353786 h 381000"/>
                  <a:gd name="connsiteX24" fmla="*/ 141514 w 457200"/>
                  <a:gd name="connsiteY24" fmla="*/ 375557 h 381000"/>
                  <a:gd name="connsiteX25" fmla="*/ 163286 w 457200"/>
                  <a:gd name="connsiteY25" fmla="*/ 381000 h 381000"/>
                  <a:gd name="connsiteX26" fmla="*/ 206829 w 457200"/>
                  <a:gd name="connsiteY26" fmla="*/ 353786 h 381000"/>
                  <a:gd name="connsiteX27" fmla="*/ 239486 w 457200"/>
                  <a:gd name="connsiteY27" fmla="*/ 304800 h 381000"/>
                  <a:gd name="connsiteX28" fmla="*/ 239486 w 457200"/>
                  <a:gd name="connsiteY28" fmla="*/ 266700 h 381000"/>
                  <a:gd name="connsiteX29" fmla="*/ 206829 w 457200"/>
                  <a:gd name="connsiteY29" fmla="*/ 228600 h 381000"/>
                  <a:gd name="connsiteX30" fmla="*/ 206829 w 457200"/>
                  <a:gd name="connsiteY30" fmla="*/ 190500 h 381000"/>
                  <a:gd name="connsiteX31" fmla="*/ 206829 w 457200"/>
                  <a:gd name="connsiteY31" fmla="*/ 190500 h 381000"/>
                  <a:gd name="connsiteX32" fmla="*/ 272143 w 457200"/>
                  <a:gd name="connsiteY32" fmla="*/ 206829 h 381000"/>
                  <a:gd name="connsiteX33" fmla="*/ 293914 w 457200"/>
                  <a:gd name="connsiteY33" fmla="*/ 223157 h 381000"/>
                  <a:gd name="connsiteX34" fmla="*/ 353786 w 457200"/>
                  <a:gd name="connsiteY34" fmla="*/ 223157 h 381000"/>
                  <a:gd name="connsiteX35" fmla="*/ 353786 w 457200"/>
                  <a:gd name="connsiteY35" fmla="*/ 223157 h 381000"/>
                  <a:gd name="connsiteX36" fmla="*/ 397329 w 457200"/>
                  <a:gd name="connsiteY36" fmla="*/ 277586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57200" h="381000">
                    <a:moveTo>
                      <a:pt x="397329" y="277586"/>
                    </a:moveTo>
                    <a:lnTo>
                      <a:pt x="435429" y="228600"/>
                    </a:lnTo>
                    <a:lnTo>
                      <a:pt x="429986" y="195943"/>
                    </a:lnTo>
                    <a:lnTo>
                      <a:pt x="429986" y="157843"/>
                    </a:lnTo>
                    <a:lnTo>
                      <a:pt x="457200" y="130629"/>
                    </a:lnTo>
                    <a:lnTo>
                      <a:pt x="457200" y="103415"/>
                    </a:lnTo>
                    <a:lnTo>
                      <a:pt x="424543" y="59872"/>
                    </a:lnTo>
                    <a:lnTo>
                      <a:pt x="375557" y="59872"/>
                    </a:lnTo>
                    <a:lnTo>
                      <a:pt x="315686" y="59872"/>
                    </a:lnTo>
                    <a:lnTo>
                      <a:pt x="283029" y="43543"/>
                    </a:lnTo>
                    <a:lnTo>
                      <a:pt x="261257" y="10886"/>
                    </a:lnTo>
                    <a:lnTo>
                      <a:pt x="261257" y="10886"/>
                    </a:lnTo>
                    <a:lnTo>
                      <a:pt x="201386" y="5443"/>
                    </a:lnTo>
                    <a:lnTo>
                      <a:pt x="168729" y="16329"/>
                    </a:lnTo>
                    <a:lnTo>
                      <a:pt x="119743" y="0"/>
                    </a:lnTo>
                    <a:lnTo>
                      <a:pt x="119743" y="0"/>
                    </a:lnTo>
                    <a:lnTo>
                      <a:pt x="54429" y="21772"/>
                    </a:lnTo>
                    <a:lnTo>
                      <a:pt x="38100" y="70757"/>
                    </a:lnTo>
                    <a:lnTo>
                      <a:pt x="10886" y="125186"/>
                    </a:lnTo>
                    <a:lnTo>
                      <a:pt x="0" y="163286"/>
                    </a:lnTo>
                    <a:lnTo>
                      <a:pt x="0" y="163286"/>
                    </a:lnTo>
                    <a:lnTo>
                      <a:pt x="21772" y="244929"/>
                    </a:lnTo>
                    <a:lnTo>
                      <a:pt x="54429" y="315686"/>
                    </a:lnTo>
                    <a:lnTo>
                      <a:pt x="97972" y="353786"/>
                    </a:lnTo>
                    <a:lnTo>
                      <a:pt x="141514" y="375557"/>
                    </a:lnTo>
                    <a:lnTo>
                      <a:pt x="163286" y="381000"/>
                    </a:lnTo>
                    <a:lnTo>
                      <a:pt x="206829" y="353786"/>
                    </a:lnTo>
                    <a:lnTo>
                      <a:pt x="239486" y="304800"/>
                    </a:lnTo>
                    <a:lnTo>
                      <a:pt x="239486" y="266700"/>
                    </a:lnTo>
                    <a:lnTo>
                      <a:pt x="206829" y="228600"/>
                    </a:lnTo>
                    <a:lnTo>
                      <a:pt x="206829" y="190500"/>
                    </a:lnTo>
                    <a:lnTo>
                      <a:pt x="206829" y="190500"/>
                    </a:lnTo>
                    <a:lnTo>
                      <a:pt x="272143" y="206829"/>
                    </a:lnTo>
                    <a:lnTo>
                      <a:pt x="293914" y="223157"/>
                    </a:lnTo>
                    <a:lnTo>
                      <a:pt x="353786" y="223157"/>
                    </a:lnTo>
                    <a:lnTo>
                      <a:pt x="353786" y="223157"/>
                    </a:lnTo>
                    <a:lnTo>
                      <a:pt x="397329" y="277586"/>
                    </a:lnTo>
                    <a:close/>
                  </a:path>
                </a:pathLst>
              </a:custGeom>
              <a:solidFill>
                <a:srgbClr val="FFC184">
                  <a:lumMod val="50000"/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45 Forma libre">
                <a:extLst>
                  <a:ext uri="{FF2B5EF4-FFF2-40B4-BE49-F238E27FC236}">
                    <a16:creationId xmlns:a16="http://schemas.microsoft.com/office/drawing/2014/main" id="{3733AA5D-ABAC-4890-82E3-4B6A0B3843C4}"/>
                  </a:ext>
                </a:extLst>
              </p:cNvPr>
              <p:cNvSpPr/>
              <p:nvPr/>
            </p:nvSpPr>
            <p:spPr>
              <a:xfrm>
                <a:off x="8367185" y="1835218"/>
                <a:ext cx="352680" cy="263706"/>
              </a:xfrm>
              <a:custGeom>
                <a:avLst/>
                <a:gdLst>
                  <a:gd name="connsiteX0" fmla="*/ 0 w 348343"/>
                  <a:gd name="connsiteY0" fmla="*/ 146957 h 277586"/>
                  <a:gd name="connsiteX1" fmla="*/ 16329 w 348343"/>
                  <a:gd name="connsiteY1" fmla="*/ 70757 h 277586"/>
                  <a:gd name="connsiteX2" fmla="*/ 16329 w 348343"/>
                  <a:gd name="connsiteY2" fmla="*/ 70757 h 277586"/>
                  <a:gd name="connsiteX3" fmla="*/ 70757 w 348343"/>
                  <a:gd name="connsiteY3" fmla="*/ 0 h 277586"/>
                  <a:gd name="connsiteX4" fmla="*/ 114300 w 348343"/>
                  <a:gd name="connsiteY4" fmla="*/ 0 h 277586"/>
                  <a:gd name="connsiteX5" fmla="*/ 168729 w 348343"/>
                  <a:gd name="connsiteY5" fmla="*/ 16329 h 277586"/>
                  <a:gd name="connsiteX6" fmla="*/ 168729 w 348343"/>
                  <a:gd name="connsiteY6" fmla="*/ 16329 h 277586"/>
                  <a:gd name="connsiteX7" fmla="*/ 201386 w 348343"/>
                  <a:gd name="connsiteY7" fmla="*/ 76200 h 277586"/>
                  <a:gd name="connsiteX8" fmla="*/ 255814 w 348343"/>
                  <a:gd name="connsiteY8" fmla="*/ 108857 h 277586"/>
                  <a:gd name="connsiteX9" fmla="*/ 299357 w 348343"/>
                  <a:gd name="connsiteY9" fmla="*/ 152400 h 277586"/>
                  <a:gd name="connsiteX10" fmla="*/ 342900 w 348343"/>
                  <a:gd name="connsiteY10" fmla="*/ 190500 h 277586"/>
                  <a:gd name="connsiteX11" fmla="*/ 342900 w 348343"/>
                  <a:gd name="connsiteY11" fmla="*/ 190500 h 277586"/>
                  <a:gd name="connsiteX12" fmla="*/ 348343 w 348343"/>
                  <a:gd name="connsiteY12" fmla="*/ 261257 h 277586"/>
                  <a:gd name="connsiteX13" fmla="*/ 348343 w 348343"/>
                  <a:gd name="connsiteY13" fmla="*/ 261257 h 277586"/>
                  <a:gd name="connsiteX14" fmla="*/ 277586 w 348343"/>
                  <a:gd name="connsiteY14" fmla="*/ 277586 h 277586"/>
                  <a:gd name="connsiteX15" fmla="*/ 277586 w 348343"/>
                  <a:gd name="connsiteY15" fmla="*/ 277586 h 277586"/>
                  <a:gd name="connsiteX16" fmla="*/ 157843 w 348343"/>
                  <a:gd name="connsiteY16" fmla="*/ 234043 h 277586"/>
                  <a:gd name="connsiteX17" fmla="*/ 108857 w 348343"/>
                  <a:gd name="connsiteY17" fmla="*/ 206829 h 277586"/>
                  <a:gd name="connsiteX18" fmla="*/ 87086 w 348343"/>
                  <a:gd name="connsiteY18" fmla="*/ 185057 h 277586"/>
                  <a:gd name="connsiteX19" fmla="*/ 70757 w 348343"/>
                  <a:gd name="connsiteY19" fmla="*/ 168729 h 277586"/>
                  <a:gd name="connsiteX20" fmla="*/ 0 w 348343"/>
                  <a:gd name="connsiteY20" fmla="*/ 146957 h 277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8343" h="277586">
                    <a:moveTo>
                      <a:pt x="0" y="146957"/>
                    </a:moveTo>
                    <a:lnTo>
                      <a:pt x="16329" y="70757"/>
                    </a:lnTo>
                    <a:lnTo>
                      <a:pt x="16329" y="70757"/>
                    </a:lnTo>
                    <a:lnTo>
                      <a:pt x="70757" y="0"/>
                    </a:lnTo>
                    <a:lnTo>
                      <a:pt x="114300" y="0"/>
                    </a:lnTo>
                    <a:lnTo>
                      <a:pt x="168729" y="16329"/>
                    </a:lnTo>
                    <a:lnTo>
                      <a:pt x="168729" y="16329"/>
                    </a:lnTo>
                    <a:lnTo>
                      <a:pt x="201386" y="76200"/>
                    </a:lnTo>
                    <a:lnTo>
                      <a:pt x="255814" y="108857"/>
                    </a:lnTo>
                    <a:lnTo>
                      <a:pt x="299357" y="152400"/>
                    </a:lnTo>
                    <a:lnTo>
                      <a:pt x="342900" y="190500"/>
                    </a:lnTo>
                    <a:lnTo>
                      <a:pt x="342900" y="190500"/>
                    </a:lnTo>
                    <a:lnTo>
                      <a:pt x="348343" y="261257"/>
                    </a:lnTo>
                    <a:lnTo>
                      <a:pt x="348343" y="261257"/>
                    </a:lnTo>
                    <a:lnTo>
                      <a:pt x="277586" y="277586"/>
                    </a:lnTo>
                    <a:lnTo>
                      <a:pt x="277586" y="277586"/>
                    </a:lnTo>
                    <a:lnTo>
                      <a:pt x="157843" y="234043"/>
                    </a:lnTo>
                    <a:lnTo>
                      <a:pt x="108857" y="206829"/>
                    </a:lnTo>
                    <a:lnTo>
                      <a:pt x="87086" y="185057"/>
                    </a:lnTo>
                    <a:lnTo>
                      <a:pt x="70757" y="168729"/>
                    </a:lnTo>
                    <a:lnTo>
                      <a:pt x="0" y="146957"/>
                    </a:lnTo>
                    <a:close/>
                  </a:path>
                </a:pathLst>
              </a:custGeom>
              <a:solidFill>
                <a:srgbClr val="FFC184">
                  <a:lumMod val="50000"/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3" name="49 Forma libre">
                <a:extLst>
                  <a:ext uri="{FF2B5EF4-FFF2-40B4-BE49-F238E27FC236}">
                    <a16:creationId xmlns:a16="http://schemas.microsoft.com/office/drawing/2014/main" id="{F75048DD-C3FD-DE94-170B-3CC115B460D3}"/>
                  </a:ext>
                </a:extLst>
              </p:cNvPr>
              <p:cNvSpPr/>
              <p:nvPr/>
            </p:nvSpPr>
            <p:spPr>
              <a:xfrm>
                <a:off x="7375173" y="1769190"/>
                <a:ext cx="513220" cy="253194"/>
              </a:xfrm>
              <a:custGeom>
                <a:avLst/>
                <a:gdLst>
                  <a:gd name="connsiteX0" fmla="*/ 16328 w 571500"/>
                  <a:gd name="connsiteY0" fmla="*/ 97972 h 299357"/>
                  <a:gd name="connsiteX1" fmla="*/ 70757 w 571500"/>
                  <a:gd name="connsiteY1" fmla="*/ 97972 h 299357"/>
                  <a:gd name="connsiteX2" fmla="*/ 119743 w 571500"/>
                  <a:gd name="connsiteY2" fmla="*/ 81643 h 299357"/>
                  <a:gd name="connsiteX3" fmla="*/ 195943 w 571500"/>
                  <a:gd name="connsiteY3" fmla="*/ 48986 h 299357"/>
                  <a:gd name="connsiteX4" fmla="*/ 283028 w 571500"/>
                  <a:gd name="connsiteY4" fmla="*/ 21772 h 299357"/>
                  <a:gd name="connsiteX5" fmla="*/ 353785 w 571500"/>
                  <a:gd name="connsiteY5" fmla="*/ 5443 h 299357"/>
                  <a:gd name="connsiteX6" fmla="*/ 424543 w 571500"/>
                  <a:gd name="connsiteY6" fmla="*/ 0 h 299357"/>
                  <a:gd name="connsiteX7" fmla="*/ 495300 w 571500"/>
                  <a:gd name="connsiteY7" fmla="*/ 0 h 299357"/>
                  <a:gd name="connsiteX8" fmla="*/ 549728 w 571500"/>
                  <a:gd name="connsiteY8" fmla="*/ 38100 h 299357"/>
                  <a:gd name="connsiteX9" fmla="*/ 571500 w 571500"/>
                  <a:gd name="connsiteY9" fmla="*/ 70757 h 299357"/>
                  <a:gd name="connsiteX10" fmla="*/ 544285 w 571500"/>
                  <a:gd name="connsiteY10" fmla="*/ 141515 h 299357"/>
                  <a:gd name="connsiteX11" fmla="*/ 533400 w 571500"/>
                  <a:gd name="connsiteY11" fmla="*/ 223157 h 299357"/>
                  <a:gd name="connsiteX12" fmla="*/ 517071 w 571500"/>
                  <a:gd name="connsiteY12" fmla="*/ 244929 h 299357"/>
                  <a:gd name="connsiteX13" fmla="*/ 440871 w 571500"/>
                  <a:gd name="connsiteY13" fmla="*/ 244929 h 299357"/>
                  <a:gd name="connsiteX14" fmla="*/ 397328 w 571500"/>
                  <a:gd name="connsiteY14" fmla="*/ 234043 h 299357"/>
                  <a:gd name="connsiteX15" fmla="*/ 326571 w 571500"/>
                  <a:gd name="connsiteY15" fmla="*/ 250372 h 299357"/>
                  <a:gd name="connsiteX16" fmla="*/ 283028 w 571500"/>
                  <a:gd name="connsiteY16" fmla="*/ 261257 h 299357"/>
                  <a:gd name="connsiteX17" fmla="*/ 195943 w 571500"/>
                  <a:gd name="connsiteY17" fmla="*/ 299357 h 299357"/>
                  <a:gd name="connsiteX18" fmla="*/ 119743 w 571500"/>
                  <a:gd name="connsiteY18" fmla="*/ 293915 h 299357"/>
                  <a:gd name="connsiteX19" fmla="*/ 81643 w 571500"/>
                  <a:gd name="connsiteY19" fmla="*/ 277586 h 299357"/>
                  <a:gd name="connsiteX20" fmla="*/ 54428 w 571500"/>
                  <a:gd name="connsiteY20" fmla="*/ 266700 h 299357"/>
                  <a:gd name="connsiteX21" fmla="*/ 21771 w 571500"/>
                  <a:gd name="connsiteY21" fmla="*/ 228600 h 299357"/>
                  <a:gd name="connsiteX22" fmla="*/ 0 w 571500"/>
                  <a:gd name="connsiteY22" fmla="*/ 201386 h 299357"/>
                  <a:gd name="connsiteX23" fmla="*/ 0 w 571500"/>
                  <a:gd name="connsiteY23" fmla="*/ 174172 h 299357"/>
                  <a:gd name="connsiteX24" fmla="*/ 16328 w 571500"/>
                  <a:gd name="connsiteY24" fmla="*/ 97972 h 299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1500" h="299357">
                    <a:moveTo>
                      <a:pt x="16328" y="97972"/>
                    </a:moveTo>
                    <a:lnTo>
                      <a:pt x="70757" y="97972"/>
                    </a:lnTo>
                    <a:lnTo>
                      <a:pt x="119743" y="81643"/>
                    </a:lnTo>
                    <a:lnTo>
                      <a:pt x="195943" y="48986"/>
                    </a:lnTo>
                    <a:lnTo>
                      <a:pt x="283028" y="21772"/>
                    </a:lnTo>
                    <a:lnTo>
                      <a:pt x="353785" y="5443"/>
                    </a:lnTo>
                    <a:lnTo>
                      <a:pt x="424543" y="0"/>
                    </a:lnTo>
                    <a:lnTo>
                      <a:pt x="495300" y="0"/>
                    </a:lnTo>
                    <a:lnTo>
                      <a:pt x="549728" y="38100"/>
                    </a:lnTo>
                    <a:lnTo>
                      <a:pt x="571500" y="70757"/>
                    </a:lnTo>
                    <a:lnTo>
                      <a:pt x="544285" y="141515"/>
                    </a:lnTo>
                    <a:lnTo>
                      <a:pt x="533400" y="223157"/>
                    </a:lnTo>
                    <a:lnTo>
                      <a:pt x="517071" y="244929"/>
                    </a:lnTo>
                    <a:lnTo>
                      <a:pt x="440871" y="244929"/>
                    </a:lnTo>
                    <a:lnTo>
                      <a:pt x="397328" y="234043"/>
                    </a:lnTo>
                    <a:lnTo>
                      <a:pt x="326571" y="250372"/>
                    </a:lnTo>
                    <a:lnTo>
                      <a:pt x="283028" y="261257"/>
                    </a:lnTo>
                    <a:lnTo>
                      <a:pt x="195943" y="299357"/>
                    </a:lnTo>
                    <a:lnTo>
                      <a:pt x="119743" y="293915"/>
                    </a:lnTo>
                    <a:lnTo>
                      <a:pt x="81643" y="277586"/>
                    </a:lnTo>
                    <a:lnTo>
                      <a:pt x="54428" y="266700"/>
                    </a:lnTo>
                    <a:lnTo>
                      <a:pt x="21771" y="228600"/>
                    </a:lnTo>
                    <a:lnTo>
                      <a:pt x="0" y="201386"/>
                    </a:lnTo>
                    <a:lnTo>
                      <a:pt x="0" y="174172"/>
                    </a:lnTo>
                    <a:lnTo>
                      <a:pt x="16328" y="97972"/>
                    </a:lnTo>
                    <a:close/>
                  </a:path>
                </a:pathLst>
              </a:custGeom>
              <a:solidFill>
                <a:srgbClr val="FFC184">
                  <a:lumMod val="50000"/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83 Forma libre">
                <a:extLst>
                  <a:ext uri="{FF2B5EF4-FFF2-40B4-BE49-F238E27FC236}">
                    <a16:creationId xmlns:a16="http://schemas.microsoft.com/office/drawing/2014/main" id="{252C564B-6CD3-3B85-E397-193ADE80EEDC}"/>
                  </a:ext>
                </a:extLst>
              </p:cNvPr>
              <p:cNvSpPr/>
              <p:nvPr/>
            </p:nvSpPr>
            <p:spPr>
              <a:xfrm rot="2907644">
                <a:off x="6926565" y="5768977"/>
                <a:ext cx="196551" cy="251634"/>
              </a:xfrm>
              <a:custGeom>
                <a:avLst/>
                <a:gdLst>
                  <a:gd name="connsiteX0" fmla="*/ 30480 w 711200"/>
                  <a:gd name="connsiteY0" fmla="*/ 228600 h 645160"/>
                  <a:gd name="connsiteX1" fmla="*/ 101600 w 711200"/>
                  <a:gd name="connsiteY1" fmla="*/ 121920 h 645160"/>
                  <a:gd name="connsiteX2" fmla="*/ 177800 w 711200"/>
                  <a:gd name="connsiteY2" fmla="*/ 91440 h 645160"/>
                  <a:gd name="connsiteX3" fmla="*/ 416560 w 711200"/>
                  <a:gd name="connsiteY3" fmla="*/ 10160 h 645160"/>
                  <a:gd name="connsiteX4" fmla="*/ 528320 w 711200"/>
                  <a:gd name="connsiteY4" fmla="*/ 0 h 645160"/>
                  <a:gd name="connsiteX5" fmla="*/ 589280 w 711200"/>
                  <a:gd name="connsiteY5" fmla="*/ 50800 h 645160"/>
                  <a:gd name="connsiteX6" fmla="*/ 660400 w 711200"/>
                  <a:gd name="connsiteY6" fmla="*/ 96520 h 645160"/>
                  <a:gd name="connsiteX7" fmla="*/ 695960 w 711200"/>
                  <a:gd name="connsiteY7" fmla="*/ 187960 h 645160"/>
                  <a:gd name="connsiteX8" fmla="*/ 711200 w 711200"/>
                  <a:gd name="connsiteY8" fmla="*/ 274320 h 645160"/>
                  <a:gd name="connsiteX9" fmla="*/ 690880 w 711200"/>
                  <a:gd name="connsiteY9" fmla="*/ 360680 h 645160"/>
                  <a:gd name="connsiteX10" fmla="*/ 645160 w 711200"/>
                  <a:gd name="connsiteY10" fmla="*/ 452120 h 645160"/>
                  <a:gd name="connsiteX11" fmla="*/ 584200 w 711200"/>
                  <a:gd name="connsiteY11" fmla="*/ 548640 h 645160"/>
                  <a:gd name="connsiteX12" fmla="*/ 558800 w 711200"/>
                  <a:gd name="connsiteY12" fmla="*/ 584200 h 645160"/>
                  <a:gd name="connsiteX13" fmla="*/ 452120 w 711200"/>
                  <a:gd name="connsiteY13" fmla="*/ 614680 h 645160"/>
                  <a:gd name="connsiteX14" fmla="*/ 314960 w 711200"/>
                  <a:gd name="connsiteY14" fmla="*/ 645160 h 645160"/>
                  <a:gd name="connsiteX15" fmla="*/ 269240 w 711200"/>
                  <a:gd name="connsiteY15" fmla="*/ 645160 h 645160"/>
                  <a:gd name="connsiteX16" fmla="*/ 172720 w 711200"/>
                  <a:gd name="connsiteY16" fmla="*/ 614680 h 645160"/>
                  <a:gd name="connsiteX17" fmla="*/ 101600 w 711200"/>
                  <a:gd name="connsiteY17" fmla="*/ 563880 h 645160"/>
                  <a:gd name="connsiteX18" fmla="*/ 40640 w 711200"/>
                  <a:gd name="connsiteY18" fmla="*/ 482600 h 645160"/>
                  <a:gd name="connsiteX19" fmla="*/ 15240 w 711200"/>
                  <a:gd name="connsiteY19" fmla="*/ 411480 h 645160"/>
                  <a:gd name="connsiteX20" fmla="*/ 0 w 711200"/>
                  <a:gd name="connsiteY20" fmla="*/ 335280 h 645160"/>
                  <a:gd name="connsiteX21" fmla="*/ 30480 w 711200"/>
                  <a:gd name="connsiteY21" fmla="*/ 228600 h 64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11200" h="645160">
                    <a:moveTo>
                      <a:pt x="30480" y="228600"/>
                    </a:moveTo>
                    <a:lnTo>
                      <a:pt x="101600" y="121920"/>
                    </a:lnTo>
                    <a:lnTo>
                      <a:pt x="177800" y="91440"/>
                    </a:lnTo>
                    <a:lnTo>
                      <a:pt x="416560" y="10160"/>
                    </a:lnTo>
                    <a:lnTo>
                      <a:pt x="528320" y="0"/>
                    </a:lnTo>
                    <a:lnTo>
                      <a:pt x="589280" y="50800"/>
                    </a:lnTo>
                    <a:lnTo>
                      <a:pt x="660400" y="96520"/>
                    </a:lnTo>
                    <a:lnTo>
                      <a:pt x="695960" y="187960"/>
                    </a:lnTo>
                    <a:lnTo>
                      <a:pt x="711200" y="274320"/>
                    </a:lnTo>
                    <a:lnTo>
                      <a:pt x="690880" y="360680"/>
                    </a:lnTo>
                    <a:lnTo>
                      <a:pt x="645160" y="452120"/>
                    </a:lnTo>
                    <a:lnTo>
                      <a:pt x="584200" y="548640"/>
                    </a:lnTo>
                    <a:lnTo>
                      <a:pt x="558800" y="584200"/>
                    </a:lnTo>
                    <a:lnTo>
                      <a:pt x="452120" y="614680"/>
                    </a:lnTo>
                    <a:lnTo>
                      <a:pt x="314960" y="645160"/>
                    </a:lnTo>
                    <a:lnTo>
                      <a:pt x="269240" y="645160"/>
                    </a:lnTo>
                    <a:lnTo>
                      <a:pt x="172720" y="614680"/>
                    </a:lnTo>
                    <a:lnTo>
                      <a:pt x="101600" y="563880"/>
                    </a:lnTo>
                    <a:lnTo>
                      <a:pt x="40640" y="482600"/>
                    </a:lnTo>
                    <a:lnTo>
                      <a:pt x="15240" y="411480"/>
                    </a:lnTo>
                    <a:lnTo>
                      <a:pt x="0" y="335280"/>
                    </a:lnTo>
                    <a:lnTo>
                      <a:pt x="30480" y="228600"/>
                    </a:lnTo>
                    <a:close/>
                  </a:path>
                </a:pathLst>
              </a:custGeom>
              <a:solidFill>
                <a:srgbClr val="00B050"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84 Forma libre">
                <a:extLst>
                  <a:ext uri="{FF2B5EF4-FFF2-40B4-BE49-F238E27FC236}">
                    <a16:creationId xmlns:a16="http://schemas.microsoft.com/office/drawing/2014/main" id="{1E84CB65-9E18-D874-C6F0-BCC2C304337D}"/>
                  </a:ext>
                </a:extLst>
              </p:cNvPr>
              <p:cNvSpPr/>
              <p:nvPr/>
            </p:nvSpPr>
            <p:spPr>
              <a:xfrm rot="610892">
                <a:off x="5998495" y="5850675"/>
                <a:ext cx="1129980" cy="482554"/>
              </a:xfrm>
              <a:custGeom>
                <a:avLst/>
                <a:gdLst>
                  <a:gd name="connsiteX0" fmla="*/ 624840 w 1229360"/>
                  <a:gd name="connsiteY0" fmla="*/ 1071880 h 1071880"/>
                  <a:gd name="connsiteX1" fmla="*/ 553720 w 1229360"/>
                  <a:gd name="connsiteY1" fmla="*/ 1046480 h 1071880"/>
                  <a:gd name="connsiteX2" fmla="*/ 30480 w 1229360"/>
                  <a:gd name="connsiteY2" fmla="*/ 579120 h 1071880"/>
                  <a:gd name="connsiteX3" fmla="*/ 0 w 1229360"/>
                  <a:gd name="connsiteY3" fmla="*/ 508000 h 1071880"/>
                  <a:gd name="connsiteX4" fmla="*/ 167640 w 1229360"/>
                  <a:gd name="connsiteY4" fmla="*/ 40640 h 1071880"/>
                  <a:gd name="connsiteX5" fmla="*/ 248920 w 1229360"/>
                  <a:gd name="connsiteY5" fmla="*/ 5080 h 1071880"/>
                  <a:gd name="connsiteX6" fmla="*/ 314960 w 1229360"/>
                  <a:gd name="connsiteY6" fmla="*/ 0 h 1071880"/>
                  <a:gd name="connsiteX7" fmla="*/ 350520 w 1229360"/>
                  <a:gd name="connsiteY7" fmla="*/ 25400 h 1071880"/>
                  <a:gd name="connsiteX8" fmla="*/ 736600 w 1229360"/>
                  <a:gd name="connsiteY8" fmla="*/ 426720 h 1071880"/>
                  <a:gd name="connsiteX9" fmla="*/ 838200 w 1229360"/>
                  <a:gd name="connsiteY9" fmla="*/ 518160 h 1071880"/>
                  <a:gd name="connsiteX10" fmla="*/ 1066800 w 1229360"/>
                  <a:gd name="connsiteY10" fmla="*/ 614680 h 1071880"/>
                  <a:gd name="connsiteX11" fmla="*/ 1137920 w 1229360"/>
                  <a:gd name="connsiteY11" fmla="*/ 624840 h 1071880"/>
                  <a:gd name="connsiteX12" fmla="*/ 1183640 w 1229360"/>
                  <a:gd name="connsiteY12" fmla="*/ 629920 h 1071880"/>
                  <a:gd name="connsiteX13" fmla="*/ 1229360 w 1229360"/>
                  <a:gd name="connsiteY13" fmla="*/ 685800 h 1071880"/>
                  <a:gd name="connsiteX14" fmla="*/ 1229360 w 1229360"/>
                  <a:gd name="connsiteY14" fmla="*/ 746760 h 1071880"/>
                  <a:gd name="connsiteX15" fmla="*/ 1188720 w 1229360"/>
                  <a:gd name="connsiteY15" fmla="*/ 980440 h 1071880"/>
                  <a:gd name="connsiteX16" fmla="*/ 1148080 w 1229360"/>
                  <a:gd name="connsiteY16" fmla="*/ 1046480 h 1071880"/>
                  <a:gd name="connsiteX17" fmla="*/ 1097280 w 1229360"/>
                  <a:gd name="connsiteY17" fmla="*/ 1051560 h 1071880"/>
                  <a:gd name="connsiteX18" fmla="*/ 624840 w 1229360"/>
                  <a:gd name="connsiteY18" fmla="*/ 1071880 h 1071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29360" h="1071880">
                    <a:moveTo>
                      <a:pt x="624840" y="1071880"/>
                    </a:moveTo>
                    <a:lnTo>
                      <a:pt x="553720" y="1046480"/>
                    </a:lnTo>
                    <a:lnTo>
                      <a:pt x="30480" y="579120"/>
                    </a:lnTo>
                    <a:lnTo>
                      <a:pt x="0" y="508000"/>
                    </a:lnTo>
                    <a:lnTo>
                      <a:pt x="167640" y="40640"/>
                    </a:lnTo>
                    <a:lnTo>
                      <a:pt x="248920" y="5080"/>
                    </a:lnTo>
                    <a:lnTo>
                      <a:pt x="314960" y="0"/>
                    </a:lnTo>
                    <a:lnTo>
                      <a:pt x="350520" y="25400"/>
                    </a:lnTo>
                    <a:lnTo>
                      <a:pt x="736600" y="426720"/>
                    </a:lnTo>
                    <a:lnTo>
                      <a:pt x="838200" y="518160"/>
                    </a:lnTo>
                    <a:lnTo>
                      <a:pt x="1066800" y="614680"/>
                    </a:lnTo>
                    <a:lnTo>
                      <a:pt x="1137920" y="624840"/>
                    </a:lnTo>
                    <a:lnTo>
                      <a:pt x="1183640" y="629920"/>
                    </a:lnTo>
                    <a:lnTo>
                      <a:pt x="1229360" y="685800"/>
                    </a:lnTo>
                    <a:lnTo>
                      <a:pt x="1229360" y="746760"/>
                    </a:lnTo>
                    <a:lnTo>
                      <a:pt x="1188720" y="980440"/>
                    </a:lnTo>
                    <a:lnTo>
                      <a:pt x="1148080" y="1046480"/>
                    </a:lnTo>
                    <a:lnTo>
                      <a:pt x="1097280" y="1051560"/>
                    </a:lnTo>
                    <a:lnTo>
                      <a:pt x="624840" y="1071880"/>
                    </a:lnTo>
                    <a:close/>
                  </a:path>
                </a:pathLst>
              </a:custGeom>
              <a:solidFill>
                <a:srgbClr val="FFC184">
                  <a:lumMod val="50000"/>
                  <a:alpha val="68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" name="88 Triángulo isósceles">
                <a:extLst>
                  <a:ext uri="{FF2B5EF4-FFF2-40B4-BE49-F238E27FC236}">
                    <a16:creationId xmlns:a16="http://schemas.microsoft.com/office/drawing/2014/main" id="{B5C03F97-8098-73EE-A44E-3CD7892AA990}"/>
                  </a:ext>
                </a:extLst>
              </p:cNvPr>
              <p:cNvSpPr/>
              <p:nvPr/>
            </p:nvSpPr>
            <p:spPr>
              <a:xfrm rot="2650613">
                <a:off x="6951788" y="3867716"/>
                <a:ext cx="117434" cy="160937"/>
              </a:xfrm>
              <a:prstGeom prst="triangle">
                <a:avLst/>
              </a:prstGeom>
              <a:solidFill>
                <a:srgbClr val="C16000"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1 Forma libre">
                <a:extLst>
                  <a:ext uri="{FF2B5EF4-FFF2-40B4-BE49-F238E27FC236}">
                    <a16:creationId xmlns:a16="http://schemas.microsoft.com/office/drawing/2014/main" id="{76FBA029-2CF1-C77A-76A5-1B2391E6CEF4}"/>
                  </a:ext>
                </a:extLst>
              </p:cNvPr>
              <p:cNvSpPr/>
              <p:nvPr/>
            </p:nvSpPr>
            <p:spPr>
              <a:xfrm>
                <a:off x="5509512" y="2551967"/>
                <a:ext cx="1073374" cy="1416327"/>
              </a:xfrm>
              <a:custGeom>
                <a:avLst/>
                <a:gdLst>
                  <a:gd name="connsiteX0" fmla="*/ 149087 w 1060174"/>
                  <a:gd name="connsiteY0" fmla="*/ 1083366 h 1490870"/>
                  <a:gd name="connsiteX1" fmla="*/ 218661 w 1060174"/>
                  <a:gd name="connsiteY1" fmla="*/ 970722 h 1490870"/>
                  <a:gd name="connsiteX2" fmla="*/ 255105 w 1060174"/>
                  <a:gd name="connsiteY2" fmla="*/ 818322 h 1490870"/>
                  <a:gd name="connsiteX3" fmla="*/ 327992 w 1060174"/>
                  <a:gd name="connsiteY3" fmla="*/ 768626 h 1490870"/>
                  <a:gd name="connsiteX4" fmla="*/ 337931 w 1060174"/>
                  <a:gd name="connsiteY4" fmla="*/ 728870 h 1490870"/>
                  <a:gd name="connsiteX5" fmla="*/ 437322 w 1060174"/>
                  <a:gd name="connsiteY5" fmla="*/ 397566 h 1490870"/>
                  <a:gd name="connsiteX6" fmla="*/ 443948 w 1060174"/>
                  <a:gd name="connsiteY6" fmla="*/ 351183 h 1490870"/>
                  <a:gd name="connsiteX7" fmla="*/ 457200 w 1060174"/>
                  <a:gd name="connsiteY7" fmla="*/ 298174 h 1490870"/>
                  <a:gd name="connsiteX8" fmla="*/ 460513 w 1060174"/>
                  <a:gd name="connsiteY8" fmla="*/ 241853 h 1490870"/>
                  <a:gd name="connsiteX9" fmla="*/ 424070 w 1060174"/>
                  <a:gd name="connsiteY9" fmla="*/ 132522 h 1490870"/>
                  <a:gd name="connsiteX10" fmla="*/ 450574 w 1060174"/>
                  <a:gd name="connsiteY10" fmla="*/ 39757 h 1490870"/>
                  <a:gd name="connsiteX11" fmla="*/ 543340 w 1060174"/>
                  <a:gd name="connsiteY11" fmla="*/ 0 h 1490870"/>
                  <a:gd name="connsiteX12" fmla="*/ 748748 w 1060174"/>
                  <a:gd name="connsiteY12" fmla="*/ 26505 h 1490870"/>
                  <a:gd name="connsiteX13" fmla="*/ 907774 w 1060174"/>
                  <a:gd name="connsiteY13" fmla="*/ 159026 h 1490870"/>
                  <a:gd name="connsiteX14" fmla="*/ 1007166 w 1060174"/>
                  <a:gd name="connsiteY14" fmla="*/ 268357 h 1490870"/>
                  <a:gd name="connsiteX15" fmla="*/ 1030357 w 1060174"/>
                  <a:gd name="connsiteY15" fmla="*/ 347870 h 1490870"/>
                  <a:gd name="connsiteX16" fmla="*/ 1043609 w 1060174"/>
                  <a:gd name="connsiteY16" fmla="*/ 417444 h 1490870"/>
                  <a:gd name="connsiteX17" fmla="*/ 1040296 w 1060174"/>
                  <a:gd name="connsiteY17" fmla="*/ 457200 h 1490870"/>
                  <a:gd name="connsiteX18" fmla="*/ 1056861 w 1060174"/>
                  <a:gd name="connsiteY18" fmla="*/ 520148 h 1490870"/>
                  <a:gd name="connsiteX19" fmla="*/ 1060174 w 1060174"/>
                  <a:gd name="connsiteY19" fmla="*/ 593035 h 1490870"/>
                  <a:gd name="connsiteX20" fmla="*/ 1060174 w 1060174"/>
                  <a:gd name="connsiteY20" fmla="*/ 702366 h 1490870"/>
                  <a:gd name="connsiteX21" fmla="*/ 1030357 w 1060174"/>
                  <a:gd name="connsiteY21" fmla="*/ 957470 h 1490870"/>
                  <a:gd name="connsiteX22" fmla="*/ 924340 w 1060174"/>
                  <a:gd name="connsiteY22" fmla="*/ 1129748 h 1490870"/>
                  <a:gd name="connsiteX23" fmla="*/ 738809 w 1060174"/>
                  <a:gd name="connsiteY23" fmla="*/ 1288774 h 1490870"/>
                  <a:gd name="connsiteX24" fmla="*/ 689113 w 1060174"/>
                  <a:gd name="connsiteY24" fmla="*/ 1308653 h 1490870"/>
                  <a:gd name="connsiteX25" fmla="*/ 540026 w 1060174"/>
                  <a:gd name="connsiteY25" fmla="*/ 1474305 h 1490870"/>
                  <a:gd name="connsiteX26" fmla="*/ 311426 w 1060174"/>
                  <a:gd name="connsiteY26" fmla="*/ 1490870 h 1490870"/>
                  <a:gd name="connsiteX27" fmla="*/ 145774 w 1060174"/>
                  <a:gd name="connsiteY27" fmla="*/ 1421296 h 1490870"/>
                  <a:gd name="connsiteX28" fmla="*/ 69574 w 1060174"/>
                  <a:gd name="connsiteY28" fmla="*/ 1384853 h 1490870"/>
                  <a:gd name="connsiteX29" fmla="*/ 0 w 1060174"/>
                  <a:gd name="connsiteY29" fmla="*/ 1292087 h 1490870"/>
                  <a:gd name="connsiteX30" fmla="*/ 23192 w 1060174"/>
                  <a:gd name="connsiteY30" fmla="*/ 1202635 h 1490870"/>
                  <a:gd name="connsiteX31" fmla="*/ 96079 w 1060174"/>
                  <a:gd name="connsiteY31" fmla="*/ 1156253 h 1490870"/>
                  <a:gd name="connsiteX32" fmla="*/ 149087 w 1060174"/>
                  <a:gd name="connsiteY32" fmla="*/ 1083366 h 149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60174" h="1490870">
                    <a:moveTo>
                      <a:pt x="149087" y="1083366"/>
                    </a:moveTo>
                    <a:lnTo>
                      <a:pt x="218661" y="970722"/>
                    </a:lnTo>
                    <a:lnTo>
                      <a:pt x="255105" y="818322"/>
                    </a:lnTo>
                    <a:lnTo>
                      <a:pt x="327992" y="768626"/>
                    </a:lnTo>
                    <a:lnTo>
                      <a:pt x="337931" y="728870"/>
                    </a:lnTo>
                    <a:lnTo>
                      <a:pt x="437322" y="397566"/>
                    </a:lnTo>
                    <a:lnTo>
                      <a:pt x="443948" y="351183"/>
                    </a:lnTo>
                    <a:lnTo>
                      <a:pt x="457200" y="298174"/>
                    </a:lnTo>
                    <a:lnTo>
                      <a:pt x="460513" y="241853"/>
                    </a:lnTo>
                    <a:lnTo>
                      <a:pt x="424070" y="132522"/>
                    </a:lnTo>
                    <a:lnTo>
                      <a:pt x="450574" y="39757"/>
                    </a:lnTo>
                    <a:lnTo>
                      <a:pt x="543340" y="0"/>
                    </a:lnTo>
                    <a:lnTo>
                      <a:pt x="748748" y="26505"/>
                    </a:lnTo>
                    <a:lnTo>
                      <a:pt x="907774" y="159026"/>
                    </a:lnTo>
                    <a:lnTo>
                      <a:pt x="1007166" y="268357"/>
                    </a:lnTo>
                    <a:lnTo>
                      <a:pt x="1030357" y="347870"/>
                    </a:lnTo>
                    <a:lnTo>
                      <a:pt x="1043609" y="417444"/>
                    </a:lnTo>
                    <a:lnTo>
                      <a:pt x="1040296" y="457200"/>
                    </a:lnTo>
                    <a:lnTo>
                      <a:pt x="1056861" y="520148"/>
                    </a:lnTo>
                    <a:lnTo>
                      <a:pt x="1060174" y="593035"/>
                    </a:lnTo>
                    <a:lnTo>
                      <a:pt x="1060174" y="702366"/>
                    </a:lnTo>
                    <a:lnTo>
                      <a:pt x="1030357" y="957470"/>
                    </a:lnTo>
                    <a:lnTo>
                      <a:pt x="924340" y="1129748"/>
                    </a:lnTo>
                    <a:lnTo>
                      <a:pt x="738809" y="1288774"/>
                    </a:lnTo>
                    <a:lnTo>
                      <a:pt x="689113" y="1308653"/>
                    </a:lnTo>
                    <a:lnTo>
                      <a:pt x="540026" y="1474305"/>
                    </a:lnTo>
                    <a:lnTo>
                      <a:pt x="311426" y="1490870"/>
                    </a:lnTo>
                    <a:lnTo>
                      <a:pt x="145774" y="1421296"/>
                    </a:lnTo>
                    <a:lnTo>
                      <a:pt x="69574" y="1384853"/>
                    </a:lnTo>
                    <a:lnTo>
                      <a:pt x="0" y="1292087"/>
                    </a:lnTo>
                    <a:lnTo>
                      <a:pt x="23192" y="1202635"/>
                    </a:lnTo>
                    <a:lnTo>
                      <a:pt x="96079" y="1156253"/>
                    </a:lnTo>
                    <a:lnTo>
                      <a:pt x="149087" y="1083366"/>
                    </a:lnTo>
                    <a:close/>
                  </a:path>
                </a:pathLst>
              </a:custGeom>
              <a:solidFill>
                <a:sysClr val="window" lastClr="FFFFFF">
                  <a:alpha val="58000"/>
                </a:sysClr>
              </a:solidFill>
              <a:ln w="25400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92 Forma libre">
                <a:extLst>
                  <a:ext uri="{FF2B5EF4-FFF2-40B4-BE49-F238E27FC236}">
                    <a16:creationId xmlns:a16="http://schemas.microsoft.com/office/drawing/2014/main" id="{46CDF397-C5FC-FD11-6D0E-59AD851CEDAC}"/>
                  </a:ext>
                </a:extLst>
              </p:cNvPr>
              <p:cNvSpPr/>
              <p:nvPr/>
            </p:nvSpPr>
            <p:spPr>
              <a:xfrm>
                <a:off x="5914683" y="2517630"/>
                <a:ext cx="665548" cy="585693"/>
              </a:xfrm>
              <a:custGeom>
                <a:avLst/>
                <a:gdLst>
                  <a:gd name="connsiteX0" fmla="*/ 85165 w 2017059"/>
                  <a:gd name="connsiteY0" fmla="*/ 1174377 h 1752600"/>
                  <a:gd name="connsiteX1" fmla="*/ 85165 w 2017059"/>
                  <a:gd name="connsiteY1" fmla="*/ 1044389 h 1752600"/>
                  <a:gd name="connsiteX2" fmla="*/ 103095 w 2017059"/>
                  <a:gd name="connsiteY2" fmla="*/ 1030942 h 1752600"/>
                  <a:gd name="connsiteX3" fmla="*/ 107577 w 2017059"/>
                  <a:gd name="connsiteY3" fmla="*/ 972671 h 1752600"/>
                  <a:gd name="connsiteX4" fmla="*/ 112059 w 2017059"/>
                  <a:gd name="connsiteY4" fmla="*/ 887506 h 1752600"/>
                  <a:gd name="connsiteX5" fmla="*/ 143436 w 2017059"/>
                  <a:gd name="connsiteY5" fmla="*/ 847165 h 1752600"/>
                  <a:gd name="connsiteX6" fmla="*/ 147918 w 2017059"/>
                  <a:gd name="connsiteY6" fmla="*/ 744071 h 1752600"/>
                  <a:gd name="connsiteX7" fmla="*/ 138953 w 2017059"/>
                  <a:gd name="connsiteY7" fmla="*/ 690283 h 1752600"/>
                  <a:gd name="connsiteX8" fmla="*/ 0 w 2017059"/>
                  <a:gd name="connsiteY8" fmla="*/ 394447 h 1752600"/>
                  <a:gd name="connsiteX9" fmla="*/ 13447 w 2017059"/>
                  <a:gd name="connsiteY9" fmla="*/ 363071 h 1752600"/>
                  <a:gd name="connsiteX10" fmla="*/ 89647 w 2017059"/>
                  <a:gd name="connsiteY10" fmla="*/ 121024 h 1752600"/>
                  <a:gd name="connsiteX11" fmla="*/ 412377 w 2017059"/>
                  <a:gd name="connsiteY11" fmla="*/ 0 h 1752600"/>
                  <a:gd name="connsiteX12" fmla="*/ 627530 w 2017059"/>
                  <a:gd name="connsiteY12" fmla="*/ 17930 h 1752600"/>
                  <a:gd name="connsiteX13" fmla="*/ 712695 w 2017059"/>
                  <a:gd name="connsiteY13" fmla="*/ 26895 h 1752600"/>
                  <a:gd name="connsiteX14" fmla="*/ 909918 w 2017059"/>
                  <a:gd name="connsiteY14" fmla="*/ 71718 h 1752600"/>
                  <a:gd name="connsiteX15" fmla="*/ 1057836 w 2017059"/>
                  <a:gd name="connsiteY15" fmla="*/ 107577 h 1752600"/>
                  <a:gd name="connsiteX16" fmla="*/ 1537447 w 2017059"/>
                  <a:gd name="connsiteY16" fmla="*/ 510989 h 1752600"/>
                  <a:gd name="connsiteX17" fmla="*/ 1613647 w 2017059"/>
                  <a:gd name="connsiteY17" fmla="*/ 546847 h 1752600"/>
                  <a:gd name="connsiteX18" fmla="*/ 1649506 w 2017059"/>
                  <a:gd name="connsiteY18" fmla="*/ 600636 h 1752600"/>
                  <a:gd name="connsiteX19" fmla="*/ 1739153 w 2017059"/>
                  <a:gd name="connsiteY19" fmla="*/ 676836 h 1752600"/>
                  <a:gd name="connsiteX20" fmla="*/ 1824318 w 2017059"/>
                  <a:gd name="connsiteY20" fmla="*/ 797859 h 1752600"/>
                  <a:gd name="connsiteX21" fmla="*/ 1891553 w 2017059"/>
                  <a:gd name="connsiteY21" fmla="*/ 959224 h 1752600"/>
                  <a:gd name="connsiteX22" fmla="*/ 1954306 w 2017059"/>
                  <a:gd name="connsiteY22" fmla="*/ 1089212 h 1752600"/>
                  <a:gd name="connsiteX23" fmla="*/ 1967753 w 2017059"/>
                  <a:gd name="connsiteY23" fmla="*/ 1183342 h 1752600"/>
                  <a:gd name="connsiteX24" fmla="*/ 1940859 w 2017059"/>
                  <a:gd name="connsiteY24" fmla="*/ 1232647 h 1752600"/>
                  <a:gd name="connsiteX25" fmla="*/ 1945342 w 2017059"/>
                  <a:gd name="connsiteY25" fmla="*/ 1295400 h 1752600"/>
                  <a:gd name="connsiteX26" fmla="*/ 1963271 w 2017059"/>
                  <a:gd name="connsiteY26" fmla="*/ 1358153 h 1752600"/>
                  <a:gd name="connsiteX27" fmla="*/ 1940859 w 2017059"/>
                  <a:gd name="connsiteY27" fmla="*/ 1367118 h 1752600"/>
                  <a:gd name="connsiteX28" fmla="*/ 1972236 w 2017059"/>
                  <a:gd name="connsiteY28" fmla="*/ 1389530 h 1752600"/>
                  <a:gd name="connsiteX29" fmla="*/ 1994647 w 2017059"/>
                  <a:gd name="connsiteY29" fmla="*/ 1470212 h 1752600"/>
                  <a:gd name="connsiteX30" fmla="*/ 2017059 w 2017059"/>
                  <a:gd name="connsiteY30" fmla="*/ 1564342 h 1752600"/>
                  <a:gd name="connsiteX31" fmla="*/ 1990165 w 2017059"/>
                  <a:gd name="connsiteY31" fmla="*/ 1627095 h 1752600"/>
                  <a:gd name="connsiteX32" fmla="*/ 1967753 w 2017059"/>
                  <a:gd name="connsiteY32" fmla="*/ 1685365 h 1752600"/>
                  <a:gd name="connsiteX33" fmla="*/ 2008095 w 2017059"/>
                  <a:gd name="connsiteY33" fmla="*/ 1712259 h 1752600"/>
                  <a:gd name="connsiteX34" fmla="*/ 1999130 w 2017059"/>
                  <a:gd name="connsiteY34" fmla="*/ 1752600 h 1752600"/>
                  <a:gd name="connsiteX35" fmla="*/ 1954306 w 2017059"/>
                  <a:gd name="connsiteY35" fmla="*/ 1752600 h 1752600"/>
                  <a:gd name="connsiteX36" fmla="*/ 1931895 w 2017059"/>
                  <a:gd name="connsiteY36" fmla="*/ 1716742 h 1752600"/>
                  <a:gd name="connsiteX37" fmla="*/ 1936377 w 2017059"/>
                  <a:gd name="connsiteY37" fmla="*/ 1662953 h 1752600"/>
                  <a:gd name="connsiteX38" fmla="*/ 1927412 w 2017059"/>
                  <a:gd name="connsiteY38" fmla="*/ 1582271 h 1752600"/>
                  <a:gd name="connsiteX39" fmla="*/ 1909483 w 2017059"/>
                  <a:gd name="connsiteY39" fmla="*/ 1411942 h 1752600"/>
                  <a:gd name="connsiteX40" fmla="*/ 1887071 w 2017059"/>
                  <a:gd name="connsiteY40" fmla="*/ 1376083 h 1752600"/>
                  <a:gd name="connsiteX41" fmla="*/ 1887071 w 2017059"/>
                  <a:gd name="connsiteY41" fmla="*/ 1304365 h 1752600"/>
                  <a:gd name="connsiteX42" fmla="*/ 1855695 w 2017059"/>
                  <a:gd name="connsiteY42" fmla="*/ 1080247 h 1752600"/>
                  <a:gd name="connsiteX43" fmla="*/ 1792942 w 2017059"/>
                  <a:gd name="connsiteY43" fmla="*/ 932330 h 1752600"/>
                  <a:gd name="connsiteX44" fmla="*/ 1685365 w 2017059"/>
                  <a:gd name="connsiteY44" fmla="*/ 784412 h 1752600"/>
                  <a:gd name="connsiteX45" fmla="*/ 1636059 w 2017059"/>
                  <a:gd name="connsiteY45" fmla="*/ 703730 h 1752600"/>
                  <a:gd name="connsiteX46" fmla="*/ 1568824 w 2017059"/>
                  <a:gd name="connsiteY46" fmla="*/ 640977 h 1752600"/>
                  <a:gd name="connsiteX47" fmla="*/ 1411942 w 2017059"/>
                  <a:gd name="connsiteY47" fmla="*/ 551330 h 1752600"/>
                  <a:gd name="connsiteX48" fmla="*/ 1322295 w 2017059"/>
                  <a:gd name="connsiteY48" fmla="*/ 457200 h 1752600"/>
                  <a:gd name="connsiteX49" fmla="*/ 1219200 w 2017059"/>
                  <a:gd name="connsiteY49" fmla="*/ 385483 h 1752600"/>
                  <a:gd name="connsiteX50" fmla="*/ 1138518 w 2017059"/>
                  <a:gd name="connsiteY50" fmla="*/ 322730 h 1752600"/>
                  <a:gd name="connsiteX51" fmla="*/ 1030942 w 2017059"/>
                  <a:gd name="connsiteY51" fmla="*/ 273424 h 1752600"/>
                  <a:gd name="connsiteX52" fmla="*/ 954742 w 2017059"/>
                  <a:gd name="connsiteY52" fmla="*/ 228600 h 1752600"/>
                  <a:gd name="connsiteX53" fmla="*/ 869577 w 2017059"/>
                  <a:gd name="connsiteY53" fmla="*/ 228600 h 1752600"/>
                  <a:gd name="connsiteX54" fmla="*/ 744071 w 2017059"/>
                  <a:gd name="connsiteY54" fmla="*/ 210671 h 1752600"/>
                  <a:gd name="connsiteX55" fmla="*/ 623047 w 2017059"/>
                  <a:gd name="connsiteY55" fmla="*/ 219636 h 1752600"/>
                  <a:gd name="connsiteX56" fmla="*/ 497542 w 2017059"/>
                  <a:gd name="connsiteY56" fmla="*/ 224118 h 1752600"/>
                  <a:gd name="connsiteX57" fmla="*/ 394447 w 2017059"/>
                  <a:gd name="connsiteY57" fmla="*/ 259977 h 1752600"/>
                  <a:gd name="connsiteX58" fmla="*/ 286871 w 2017059"/>
                  <a:gd name="connsiteY58" fmla="*/ 291353 h 1752600"/>
                  <a:gd name="connsiteX59" fmla="*/ 237565 w 2017059"/>
                  <a:gd name="connsiteY59" fmla="*/ 349624 h 1752600"/>
                  <a:gd name="connsiteX60" fmla="*/ 206189 w 2017059"/>
                  <a:gd name="connsiteY60" fmla="*/ 385483 h 1752600"/>
                  <a:gd name="connsiteX61" fmla="*/ 224118 w 2017059"/>
                  <a:gd name="connsiteY61" fmla="*/ 515471 h 1752600"/>
                  <a:gd name="connsiteX62" fmla="*/ 224118 w 2017059"/>
                  <a:gd name="connsiteY62" fmla="*/ 515471 h 1752600"/>
                  <a:gd name="connsiteX63" fmla="*/ 228600 w 2017059"/>
                  <a:gd name="connsiteY63" fmla="*/ 582706 h 1752600"/>
                  <a:gd name="connsiteX64" fmla="*/ 251012 w 2017059"/>
                  <a:gd name="connsiteY64" fmla="*/ 645459 h 1752600"/>
                  <a:gd name="connsiteX65" fmla="*/ 233083 w 2017059"/>
                  <a:gd name="connsiteY65" fmla="*/ 762000 h 1752600"/>
                  <a:gd name="connsiteX66" fmla="*/ 219636 w 2017059"/>
                  <a:gd name="connsiteY66" fmla="*/ 838200 h 1752600"/>
                  <a:gd name="connsiteX67" fmla="*/ 161365 w 2017059"/>
                  <a:gd name="connsiteY67" fmla="*/ 959224 h 1752600"/>
                  <a:gd name="connsiteX68" fmla="*/ 138953 w 2017059"/>
                  <a:gd name="connsiteY68" fmla="*/ 1093695 h 1752600"/>
                  <a:gd name="connsiteX69" fmla="*/ 85165 w 2017059"/>
                  <a:gd name="connsiteY69" fmla="*/ 1174377 h 175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2017059" h="1752600">
                    <a:moveTo>
                      <a:pt x="85165" y="1174377"/>
                    </a:moveTo>
                    <a:lnTo>
                      <a:pt x="85165" y="1044389"/>
                    </a:lnTo>
                    <a:lnTo>
                      <a:pt x="103095" y="1030942"/>
                    </a:lnTo>
                    <a:lnTo>
                      <a:pt x="107577" y="972671"/>
                    </a:lnTo>
                    <a:lnTo>
                      <a:pt x="112059" y="887506"/>
                    </a:lnTo>
                    <a:lnTo>
                      <a:pt x="143436" y="847165"/>
                    </a:lnTo>
                    <a:lnTo>
                      <a:pt x="147918" y="744071"/>
                    </a:lnTo>
                    <a:lnTo>
                      <a:pt x="138953" y="690283"/>
                    </a:lnTo>
                    <a:lnTo>
                      <a:pt x="0" y="394447"/>
                    </a:lnTo>
                    <a:lnTo>
                      <a:pt x="13447" y="363071"/>
                    </a:lnTo>
                    <a:lnTo>
                      <a:pt x="89647" y="121024"/>
                    </a:lnTo>
                    <a:lnTo>
                      <a:pt x="412377" y="0"/>
                    </a:lnTo>
                    <a:lnTo>
                      <a:pt x="627530" y="17930"/>
                    </a:lnTo>
                    <a:lnTo>
                      <a:pt x="712695" y="26895"/>
                    </a:lnTo>
                    <a:lnTo>
                      <a:pt x="909918" y="71718"/>
                    </a:lnTo>
                    <a:lnTo>
                      <a:pt x="1057836" y="107577"/>
                    </a:lnTo>
                    <a:lnTo>
                      <a:pt x="1537447" y="510989"/>
                    </a:lnTo>
                    <a:lnTo>
                      <a:pt x="1613647" y="546847"/>
                    </a:lnTo>
                    <a:lnTo>
                      <a:pt x="1649506" y="600636"/>
                    </a:lnTo>
                    <a:lnTo>
                      <a:pt x="1739153" y="676836"/>
                    </a:lnTo>
                    <a:lnTo>
                      <a:pt x="1824318" y="797859"/>
                    </a:lnTo>
                    <a:lnTo>
                      <a:pt x="1891553" y="959224"/>
                    </a:lnTo>
                    <a:lnTo>
                      <a:pt x="1954306" y="1089212"/>
                    </a:lnTo>
                    <a:lnTo>
                      <a:pt x="1967753" y="1183342"/>
                    </a:lnTo>
                    <a:lnTo>
                      <a:pt x="1940859" y="1232647"/>
                    </a:lnTo>
                    <a:lnTo>
                      <a:pt x="1945342" y="1295400"/>
                    </a:lnTo>
                    <a:lnTo>
                      <a:pt x="1963271" y="1358153"/>
                    </a:lnTo>
                    <a:lnTo>
                      <a:pt x="1940859" y="1367118"/>
                    </a:lnTo>
                    <a:lnTo>
                      <a:pt x="1972236" y="1389530"/>
                    </a:lnTo>
                    <a:lnTo>
                      <a:pt x="1994647" y="1470212"/>
                    </a:lnTo>
                    <a:lnTo>
                      <a:pt x="2017059" y="1564342"/>
                    </a:lnTo>
                    <a:lnTo>
                      <a:pt x="1990165" y="1627095"/>
                    </a:lnTo>
                    <a:lnTo>
                      <a:pt x="1967753" y="1685365"/>
                    </a:lnTo>
                    <a:lnTo>
                      <a:pt x="2008095" y="1712259"/>
                    </a:lnTo>
                    <a:lnTo>
                      <a:pt x="1999130" y="1752600"/>
                    </a:lnTo>
                    <a:lnTo>
                      <a:pt x="1954306" y="1752600"/>
                    </a:lnTo>
                    <a:lnTo>
                      <a:pt x="1931895" y="1716742"/>
                    </a:lnTo>
                    <a:lnTo>
                      <a:pt x="1936377" y="1662953"/>
                    </a:lnTo>
                    <a:lnTo>
                      <a:pt x="1927412" y="1582271"/>
                    </a:lnTo>
                    <a:lnTo>
                      <a:pt x="1909483" y="1411942"/>
                    </a:lnTo>
                    <a:lnTo>
                      <a:pt x="1887071" y="1376083"/>
                    </a:lnTo>
                    <a:lnTo>
                      <a:pt x="1887071" y="1304365"/>
                    </a:lnTo>
                    <a:lnTo>
                      <a:pt x="1855695" y="1080247"/>
                    </a:lnTo>
                    <a:lnTo>
                      <a:pt x="1792942" y="932330"/>
                    </a:lnTo>
                    <a:lnTo>
                      <a:pt x="1685365" y="784412"/>
                    </a:lnTo>
                    <a:lnTo>
                      <a:pt x="1636059" y="703730"/>
                    </a:lnTo>
                    <a:lnTo>
                      <a:pt x="1568824" y="640977"/>
                    </a:lnTo>
                    <a:lnTo>
                      <a:pt x="1411942" y="551330"/>
                    </a:lnTo>
                    <a:lnTo>
                      <a:pt x="1322295" y="457200"/>
                    </a:lnTo>
                    <a:lnTo>
                      <a:pt x="1219200" y="385483"/>
                    </a:lnTo>
                    <a:lnTo>
                      <a:pt x="1138518" y="322730"/>
                    </a:lnTo>
                    <a:lnTo>
                      <a:pt x="1030942" y="273424"/>
                    </a:lnTo>
                    <a:lnTo>
                      <a:pt x="954742" y="228600"/>
                    </a:lnTo>
                    <a:lnTo>
                      <a:pt x="869577" y="228600"/>
                    </a:lnTo>
                    <a:lnTo>
                      <a:pt x="744071" y="210671"/>
                    </a:lnTo>
                    <a:lnTo>
                      <a:pt x="623047" y="219636"/>
                    </a:lnTo>
                    <a:lnTo>
                      <a:pt x="497542" y="224118"/>
                    </a:lnTo>
                    <a:lnTo>
                      <a:pt x="394447" y="259977"/>
                    </a:lnTo>
                    <a:lnTo>
                      <a:pt x="286871" y="291353"/>
                    </a:lnTo>
                    <a:lnTo>
                      <a:pt x="237565" y="349624"/>
                    </a:lnTo>
                    <a:lnTo>
                      <a:pt x="206189" y="385483"/>
                    </a:lnTo>
                    <a:lnTo>
                      <a:pt x="224118" y="515471"/>
                    </a:lnTo>
                    <a:lnTo>
                      <a:pt x="224118" y="515471"/>
                    </a:lnTo>
                    <a:lnTo>
                      <a:pt x="228600" y="582706"/>
                    </a:lnTo>
                    <a:lnTo>
                      <a:pt x="251012" y="645459"/>
                    </a:lnTo>
                    <a:lnTo>
                      <a:pt x="233083" y="762000"/>
                    </a:lnTo>
                    <a:lnTo>
                      <a:pt x="219636" y="838200"/>
                    </a:lnTo>
                    <a:lnTo>
                      <a:pt x="161365" y="959224"/>
                    </a:lnTo>
                    <a:lnTo>
                      <a:pt x="138953" y="1093695"/>
                    </a:lnTo>
                    <a:lnTo>
                      <a:pt x="85165" y="1174377"/>
                    </a:lnTo>
                    <a:close/>
                  </a:path>
                </a:pathLst>
              </a:custGeom>
              <a:solidFill>
                <a:srgbClr val="FFC184">
                  <a:lumMod val="75000"/>
                  <a:alpha val="50000"/>
                </a:srgbClr>
              </a:solidFill>
              <a:ln w="6350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93 Forma libre">
                <a:extLst>
                  <a:ext uri="{FF2B5EF4-FFF2-40B4-BE49-F238E27FC236}">
                    <a16:creationId xmlns:a16="http://schemas.microsoft.com/office/drawing/2014/main" id="{A44E29C9-7A12-67D6-414D-5771739C90E6}"/>
                  </a:ext>
                </a:extLst>
              </p:cNvPr>
              <p:cNvSpPr/>
              <p:nvPr/>
            </p:nvSpPr>
            <p:spPr>
              <a:xfrm>
                <a:off x="5475879" y="3600033"/>
                <a:ext cx="724708" cy="387965"/>
              </a:xfrm>
              <a:custGeom>
                <a:avLst/>
                <a:gdLst>
                  <a:gd name="connsiteX0" fmla="*/ 2196353 w 2196353"/>
                  <a:gd name="connsiteY0" fmla="*/ 600635 h 1160929"/>
                  <a:gd name="connsiteX1" fmla="*/ 1721224 w 2196353"/>
                  <a:gd name="connsiteY1" fmla="*/ 1116106 h 1160929"/>
                  <a:gd name="connsiteX2" fmla="*/ 1026459 w 2196353"/>
                  <a:gd name="connsiteY2" fmla="*/ 1160929 h 1160929"/>
                  <a:gd name="connsiteX3" fmla="*/ 712694 w 2196353"/>
                  <a:gd name="connsiteY3" fmla="*/ 1071282 h 1160929"/>
                  <a:gd name="connsiteX4" fmla="*/ 403412 w 2196353"/>
                  <a:gd name="connsiteY4" fmla="*/ 914400 h 1160929"/>
                  <a:gd name="connsiteX5" fmla="*/ 259977 w 2196353"/>
                  <a:gd name="connsiteY5" fmla="*/ 891988 h 1160929"/>
                  <a:gd name="connsiteX6" fmla="*/ 259977 w 2196353"/>
                  <a:gd name="connsiteY6" fmla="*/ 851647 h 1160929"/>
                  <a:gd name="connsiteX7" fmla="*/ 215153 w 2196353"/>
                  <a:gd name="connsiteY7" fmla="*/ 833717 h 1160929"/>
                  <a:gd name="connsiteX8" fmla="*/ 0 w 2196353"/>
                  <a:gd name="connsiteY8" fmla="*/ 587188 h 1160929"/>
                  <a:gd name="connsiteX9" fmla="*/ 80683 w 2196353"/>
                  <a:gd name="connsiteY9" fmla="*/ 398929 h 1160929"/>
                  <a:gd name="connsiteX10" fmla="*/ 71718 w 2196353"/>
                  <a:gd name="connsiteY10" fmla="*/ 327212 h 1160929"/>
                  <a:gd name="connsiteX11" fmla="*/ 201706 w 2196353"/>
                  <a:gd name="connsiteY11" fmla="*/ 228600 h 1160929"/>
                  <a:gd name="connsiteX12" fmla="*/ 268941 w 2196353"/>
                  <a:gd name="connsiteY12" fmla="*/ 201706 h 1160929"/>
                  <a:gd name="connsiteX13" fmla="*/ 313765 w 2196353"/>
                  <a:gd name="connsiteY13" fmla="*/ 197223 h 1160929"/>
                  <a:gd name="connsiteX14" fmla="*/ 385483 w 2196353"/>
                  <a:gd name="connsiteY14" fmla="*/ 71717 h 1160929"/>
                  <a:gd name="connsiteX15" fmla="*/ 510988 w 2196353"/>
                  <a:gd name="connsiteY15" fmla="*/ 0 h 1160929"/>
                  <a:gd name="connsiteX16" fmla="*/ 524436 w 2196353"/>
                  <a:gd name="connsiteY16" fmla="*/ 17929 h 1160929"/>
                  <a:gd name="connsiteX17" fmla="*/ 412377 w 2196353"/>
                  <a:gd name="connsiteY17" fmla="*/ 94129 h 1160929"/>
                  <a:gd name="connsiteX18" fmla="*/ 340659 w 2196353"/>
                  <a:gd name="connsiteY18" fmla="*/ 206188 h 1160929"/>
                  <a:gd name="connsiteX19" fmla="*/ 210671 w 2196353"/>
                  <a:gd name="connsiteY19" fmla="*/ 282388 h 1160929"/>
                  <a:gd name="connsiteX20" fmla="*/ 183777 w 2196353"/>
                  <a:gd name="connsiteY20" fmla="*/ 340659 h 1160929"/>
                  <a:gd name="connsiteX21" fmla="*/ 129988 w 2196353"/>
                  <a:gd name="connsiteY21" fmla="*/ 376517 h 1160929"/>
                  <a:gd name="connsiteX22" fmla="*/ 121024 w 2196353"/>
                  <a:gd name="connsiteY22" fmla="*/ 502023 h 1160929"/>
                  <a:gd name="connsiteX23" fmla="*/ 255494 w 2196353"/>
                  <a:gd name="connsiteY23" fmla="*/ 649941 h 1160929"/>
                  <a:gd name="connsiteX24" fmla="*/ 286871 w 2196353"/>
                  <a:gd name="connsiteY24" fmla="*/ 779929 h 1160929"/>
                  <a:gd name="connsiteX25" fmla="*/ 381000 w 2196353"/>
                  <a:gd name="connsiteY25" fmla="*/ 797859 h 1160929"/>
                  <a:gd name="connsiteX26" fmla="*/ 439271 w 2196353"/>
                  <a:gd name="connsiteY26" fmla="*/ 865094 h 1160929"/>
                  <a:gd name="connsiteX27" fmla="*/ 744071 w 2196353"/>
                  <a:gd name="connsiteY27" fmla="*/ 1008529 h 1160929"/>
                  <a:gd name="connsiteX28" fmla="*/ 1035424 w 2196353"/>
                  <a:gd name="connsiteY28" fmla="*/ 1080247 h 1160929"/>
                  <a:gd name="connsiteX29" fmla="*/ 1694330 w 2196353"/>
                  <a:gd name="connsiteY29" fmla="*/ 1053353 h 1160929"/>
                  <a:gd name="connsiteX30" fmla="*/ 2088777 w 2196353"/>
                  <a:gd name="connsiteY30" fmla="*/ 658906 h 1160929"/>
                  <a:gd name="connsiteX31" fmla="*/ 2196353 w 2196353"/>
                  <a:gd name="connsiteY31" fmla="*/ 600635 h 1160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196353" h="1160929">
                    <a:moveTo>
                      <a:pt x="2196353" y="600635"/>
                    </a:moveTo>
                    <a:lnTo>
                      <a:pt x="1721224" y="1116106"/>
                    </a:lnTo>
                    <a:lnTo>
                      <a:pt x="1026459" y="1160929"/>
                    </a:lnTo>
                    <a:lnTo>
                      <a:pt x="712694" y="1071282"/>
                    </a:lnTo>
                    <a:lnTo>
                      <a:pt x="403412" y="914400"/>
                    </a:lnTo>
                    <a:lnTo>
                      <a:pt x="259977" y="891988"/>
                    </a:lnTo>
                    <a:lnTo>
                      <a:pt x="259977" y="851647"/>
                    </a:lnTo>
                    <a:lnTo>
                      <a:pt x="215153" y="833717"/>
                    </a:lnTo>
                    <a:lnTo>
                      <a:pt x="0" y="587188"/>
                    </a:lnTo>
                    <a:lnTo>
                      <a:pt x="80683" y="398929"/>
                    </a:lnTo>
                    <a:lnTo>
                      <a:pt x="71718" y="327212"/>
                    </a:lnTo>
                    <a:lnTo>
                      <a:pt x="201706" y="228600"/>
                    </a:lnTo>
                    <a:lnTo>
                      <a:pt x="268941" y="201706"/>
                    </a:lnTo>
                    <a:lnTo>
                      <a:pt x="313765" y="197223"/>
                    </a:lnTo>
                    <a:lnTo>
                      <a:pt x="385483" y="71717"/>
                    </a:lnTo>
                    <a:lnTo>
                      <a:pt x="510988" y="0"/>
                    </a:lnTo>
                    <a:lnTo>
                      <a:pt x="524436" y="17929"/>
                    </a:lnTo>
                    <a:lnTo>
                      <a:pt x="412377" y="94129"/>
                    </a:lnTo>
                    <a:lnTo>
                      <a:pt x="340659" y="206188"/>
                    </a:lnTo>
                    <a:lnTo>
                      <a:pt x="210671" y="282388"/>
                    </a:lnTo>
                    <a:lnTo>
                      <a:pt x="183777" y="340659"/>
                    </a:lnTo>
                    <a:lnTo>
                      <a:pt x="129988" y="376517"/>
                    </a:lnTo>
                    <a:lnTo>
                      <a:pt x="121024" y="502023"/>
                    </a:lnTo>
                    <a:lnTo>
                      <a:pt x="255494" y="649941"/>
                    </a:lnTo>
                    <a:lnTo>
                      <a:pt x="286871" y="779929"/>
                    </a:lnTo>
                    <a:lnTo>
                      <a:pt x="381000" y="797859"/>
                    </a:lnTo>
                    <a:lnTo>
                      <a:pt x="439271" y="865094"/>
                    </a:lnTo>
                    <a:lnTo>
                      <a:pt x="744071" y="1008529"/>
                    </a:lnTo>
                    <a:lnTo>
                      <a:pt x="1035424" y="1080247"/>
                    </a:lnTo>
                    <a:lnTo>
                      <a:pt x="1694330" y="1053353"/>
                    </a:lnTo>
                    <a:lnTo>
                      <a:pt x="2088777" y="658906"/>
                    </a:lnTo>
                    <a:lnTo>
                      <a:pt x="2196353" y="600635"/>
                    </a:lnTo>
                    <a:close/>
                  </a:path>
                </a:pathLst>
              </a:custGeom>
              <a:solidFill>
                <a:srgbClr val="FFC184">
                  <a:lumMod val="75000"/>
                  <a:alpha val="50000"/>
                </a:srgbClr>
              </a:solidFill>
              <a:ln w="6350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30">
                <a:extLst>
                  <a:ext uri="{FF2B5EF4-FFF2-40B4-BE49-F238E27FC236}">
                    <a16:creationId xmlns:a16="http://schemas.microsoft.com/office/drawing/2014/main" id="{76E248DE-0051-BD29-881F-910442F422FD}"/>
                  </a:ext>
                </a:extLst>
              </p:cNvPr>
              <p:cNvSpPr txBox="1"/>
              <p:nvPr/>
            </p:nvSpPr>
            <p:spPr>
              <a:xfrm>
                <a:off x="7184489" y="2643393"/>
                <a:ext cx="953527" cy="308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CL"/>
                </a:defPPr>
                <a:lvl1pPr algn="ctr">
                  <a:defRPr sz="900" b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Esperanza</a:t>
                </a:r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0F991912-1AA3-E888-A624-4EC4C892206B}"/>
                  </a:ext>
                </a:extLst>
              </p:cNvPr>
              <p:cNvSpPr txBox="1"/>
              <p:nvPr/>
            </p:nvSpPr>
            <p:spPr>
              <a:xfrm rot="16200000">
                <a:off x="2050527" y="3807443"/>
                <a:ext cx="1052243" cy="38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21 Km</a:t>
                </a:r>
                <a:endParaRPr kumimoji="0" lang="es-CL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52" name="Conector recto de flecha 51">
                <a:extLst>
                  <a:ext uri="{FF2B5EF4-FFF2-40B4-BE49-F238E27FC236}">
                    <a16:creationId xmlns:a16="http://schemas.microsoft.com/office/drawing/2014/main" id="{BF3673A8-66A1-1887-58DE-3573B92B65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0792" y="1219200"/>
                <a:ext cx="5986" cy="5207646"/>
              </a:xfrm>
              <a:prstGeom prst="straightConnector1">
                <a:avLst/>
              </a:prstGeom>
              <a:noFill/>
              <a:ln w="28575" cap="flat" cmpd="sng" algn="ctr">
                <a:noFill/>
                <a:prstDash val="sysDash"/>
                <a:headEnd type="stealth" w="lg" len="lg"/>
                <a:tailEnd type="diamond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3" name="42 Forma libre">
                <a:extLst>
                  <a:ext uri="{FF2B5EF4-FFF2-40B4-BE49-F238E27FC236}">
                    <a16:creationId xmlns:a16="http://schemas.microsoft.com/office/drawing/2014/main" id="{0F137401-CC04-FE92-3374-9CC928651840}"/>
                  </a:ext>
                </a:extLst>
              </p:cNvPr>
              <p:cNvSpPr/>
              <p:nvPr/>
            </p:nvSpPr>
            <p:spPr>
              <a:xfrm>
                <a:off x="7985277" y="2072581"/>
                <a:ext cx="154298" cy="191903"/>
              </a:xfrm>
              <a:custGeom>
                <a:avLst/>
                <a:gdLst>
                  <a:gd name="connsiteX0" fmla="*/ 0 w 266700"/>
                  <a:gd name="connsiteY0" fmla="*/ 65314 h 212271"/>
                  <a:gd name="connsiteX1" fmla="*/ 59871 w 266700"/>
                  <a:gd name="connsiteY1" fmla="*/ 32657 h 212271"/>
                  <a:gd name="connsiteX2" fmla="*/ 141514 w 266700"/>
                  <a:gd name="connsiteY2" fmla="*/ 21771 h 212271"/>
                  <a:gd name="connsiteX3" fmla="*/ 174171 w 266700"/>
                  <a:gd name="connsiteY3" fmla="*/ 0 h 212271"/>
                  <a:gd name="connsiteX4" fmla="*/ 223157 w 266700"/>
                  <a:gd name="connsiteY4" fmla="*/ 0 h 212271"/>
                  <a:gd name="connsiteX5" fmla="*/ 261257 w 266700"/>
                  <a:gd name="connsiteY5" fmla="*/ 27214 h 212271"/>
                  <a:gd name="connsiteX6" fmla="*/ 266700 w 266700"/>
                  <a:gd name="connsiteY6" fmla="*/ 70757 h 212271"/>
                  <a:gd name="connsiteX7" fmla="*/ 255814 w 266700"/>
                  <a:gd name="connsiteY7" fmla="*/ 125185 h 212271"/>
                  <a:gd name="connsiteX8" fmla="*/ 206829 w 266700"/>
                  <a:gd name="connsiteY8" fmla="*/ 146957 h 212271"/>
                  <a:gd name="connsiteX9" fmla="*/ 168729 w 266700"/>
                  <a:gd name="connsiteY9" fmla="*/ 179614 h 212271"/>
                  <a:gd name="connsiteX10" fmla="*/ 114300 w 266700"/>
                  <a:gd name="connsiteY10" fmla="*/ 190500 h 212271"/>
                  <a:gd name="connsiteX11" fmla="*/ 70757 w 266700"/>
                  <a:gd name="connsiteY11" fmla="*/ 212271 h 212271"/>
                  <a:gd name="connsiteX12" fmla="*/ 16329 w 266700"/>
                  <a:gd name="connsiteY12" fmla="*/ 174171 h 212271"/>
                  <a:gd name="connsiteX13" fmla="*/ 0 w 266700"/>
                  <a:gd name="connsiteY13" fmla="*/ 130628 h 212271"/>
                  <a:gd name="connsiteX14" fmla="*/ 0 w 266700"/>
                  <a:gd name="connsiteY14" fmla="*/ 65314 h 212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6700" h="212271">
                    <a:moveTo>
                      <a:pt x="0" y="65314"/>
                    </a:moveTo>
                    <a:lnTo>
                      <a:pt x="59871" y="32657"/>
                    </a:lnTo>
                    <a:lnTo>
                      <a:pt x="141514" y="21771"/>
                    </a:lnTo>
                    <a:lnTo>
                      <a:pt x="174171" y="0"/>
                    </a:lnTo>
                    <a:lnTo>
                      <a:pt x="223157" y="0"/>
                    </a:lnTo>
                    <a:lnTo>
                      <a:pt x="261257" y="27214"/>
                    </a:lnTo>
                    <a:lnTo>
                      <a:pt x="266700" y="70757"/>
                    </a:lnTo>
                    <a:lnTo>
                      <a:pt x="255814" y="125185"/>
                    </a:lnTo>
                    <a:lnTo>
                      <a:pt x="206829" y="146957"/>
                    </a:lnTo>
                    <a:lnTo>
                      <a:pt x="168729" y="179614"/>
                    </a:lnTo>
                    <a:lnTo>
                      <a:pt x="114300" y="190500"/>
                    </a:lnTo>
                    <a:lnTo>
                      <a:pt x="70757" y="212271"/>
                    </a:lnTo>
                    <a:lnTo>
                      <a:pt x="16329" y="174171"/>
                    </a:lnTo>
                    <a:lnTo>
                      <a:pt x="0" y="130628"/>
                    </a:lnTo>
                    <a:lnTo>
                      <a:pt x="0" y="65314"/>
                    </a:lnTo>
                    <a:close/>
                  </a:path>
                </a:pathLst>
              </a:custGeom>
              <a:solidFill>
                <a:srgbClr val="00B050">
                  <a:alpha val="50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TextBox 30">
                <a:extLst>
                  <a:ext uri="{FF2B5EF4-FFF2-40B4-BE49-F238E27FC236}">
                    <a16:creationId xmlns:a16="http://schemas.microsoft.com/office/drawing/2014/main" id="{8CC15029-1967-FC08-4D3C-450E9A1E238E}"/>
                  </a:ext>
                </a:extLst>
              </p:cNvPr>
              <p:cNvSpPr txBox="1"/>
              <p:nvPr/>
            </p:nvSpPr>
            <p:spPr>
              <a:xfrm>
                <a:off x="7726619" y="1986670"/>
                <a:ext cx="617498" cy="308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CL"/>
                </a:defPPr>
                <a:lvl1pPr algn="ctr">
                  <a:defRPr sz="900" b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Llano</a:t>
                </a:r>
                <a:endParaRPr kumimoji="0" lang="es-CL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TextBox 30">
                <a:extLst>
                  <a:ext uri="{FF2B5EF4-FFF2-40B4-BE49-F238E27FC236}">
                    <a16:creationId xmlns:a16="http://schemas.microsoft.com/office/drawing/2014/main" id="{D6C28E82-1E83-4ED7-7E8F-1CEE65D491F6}"/>
                  </a:ext>
                </a:extLst>
              </p:cNvPr>
              <p:cNvSpPr txBox="1"/>
              <p:nvPr/>
            </p:nvSpPr>
            <p:spPr>
              <a:xfrm>
                <a:off x="8480208" y="2051778"/>
                <a:ext cx="904538" cy="308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CL"/>
                </a:defPPr>
                <a:lvl1pPr algn="ctr">
                  <a:defRPr sz="900" b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Mirador</a:t>
                </a:r>
              </a:p>
            </p:txBody>
          </p:sp>
          <p:sp>
            <p:nvSpPr>
              <p:cNvPr id="56" name="48 Forma libre">
                <a:extLst>
                  <a:ext uri="{FF2B5EF4-FFF2-40B4-BE49-F238E27FC236}">
                    <a16:creationId xmlns:a16="http://schemas.microsoft.com/office/drawing/2014/main" id="{ABF6FE0B-CF9D-6AA5-55E4-AB9958E76A83}"/>
                  </a:ext>
                </a:extLst>
              </p:cNvPr>
              <p:cNvSpPr/>
              <p:nvPr/>
            </p:nvSpPr>
            <p:spPr>
              <a:xfrm>
                <a:off x="7007552" y="3187389"/>
                <a:ext cx="612047" cy="733552"/>
              </a:xfrm>
              <a:custGeom>
                <a:avLst/>
                <a:gdLst>
                  <a:gd name="connsiteX0" fmla="*/ 25400 w 604520"/>
                  <a:gd name="connsiteY0" fmla="*/ 375920 h 772160"/>
                  <a:gd name="connsiteX1" fmla="*/ 0 w 604520"/>
                  <a:gd name="connsiteY1" fmla="*/ 482600 h 772160"/>
                  <a:gd name="connsiteX2" fmla="*/ 0 w 604520"/>
                  <a:gd name="connsiteY2" fmla="*/ 548640 h 772160"/>
                  <a:gd name="connsiteX3" fmla="*/ 40640 w 604520"/>
                  <a:gd name="connsiteY3" fmla="*/ 640080 h 772160"/>
                  <a:gd name="connsiteX4" fmla="*/ 96520 w 604520"/>
                  <a:gd name="connsiteY4" fmla="*/ 701040 h 772160"/>
                  <a:gd name="connsiteX5" fmla="*/ 162560 w 604520"/>
                  <a:gd name="connsiteY5" fmla="*/ 751840 h 772160"/>
                  <a:gd name="connsiteX6" fmla="*/ 228600 w 604520"/>
                  <a:gd name="connsiteY6" fmla="*/ 762000 h 772160"/>
                  <a:gd name="connsiteX7" fmla="*/ 274320 w 604520"/>
                  <a:gd name="connsiteY7" fmla="*/ 762000 h 772160"/>
                  <a:gd name="connsiteX8" fmla="*/ 355600 w 604520"/>
                  <a:gd name="connsiteY8" fmla="*/ 767080 h 772160"/>
                  <a:gd name="connsiteX9" fmla="*/ 431800 w 604520"/>
                  <a:gd name="connsiteY9" fmla="*/ 772160 h 772160"/>
                  <a:gd name="connsiteX10" fmla="*/ 482600 w 604520"/>
                  <a:gd name="connsiteY10" fmla="*/ 706120 h 772160"/>
                  <a:gd name="connsiteX11" fmla="*/ 553720 w 604520"/>
                  <a:gd name="connsiteY11" fmla="*/ 619760 h 772160"/>
                  <a:gd name="connsiteX12" fmla="*/ 599440 w 604520"/>
                  <a:gd name="connsiteY12" fmla="*/ 533400 h 772160"/>
                  <a:gd name="connsiteX13" fmla="*/ 604520 w 604520"/>
                  <a:gd name="connsiteY13" fmla="*/ 447040 h 772160"/>
                  <a:gd name="connsiteX14" fmla="*/ 604520 w 604520"/>
                  <a:gd name="connsiteY14" fmla="*/ 375920 h 772160"/>
                  <a:gd name="connsiteX15" fmla="*/ 599440 w 604520"/>
                  <a:gd name="connsiteY15" fmla="*/ 259080 h 772160"/>
                  <a:gd name="connsiteX16" fmla="*/ 584200 w 604520"/>
                  <a:gd name="connsiteY16" fmla="*/ 147320 h 772160"/>
                  <a:gd name="connsiteX17" fmla="*/ 553720 w 604520"/>
                  <a:gd name="connsiteY17" fmla="*/ 96520 h 772160"/>
                  <a:gd name="connsiteX18" fmla="*/ 523240 w 604520"/>
                  <a:gd name="connsiteY18" fmla="*/ 71120 h 772160"/>
                  <a:gd name="connsiteX19" fmla="*/ 457200 w 604520"/>
                  <a:gd name="connsiteY19" fmla="*/ 25400 h 772160"/>
                  <a:gd name="connsiteX20" fmla="*/ 396240 w 604520"/>
                  <a:gd name="connsiteY20" fmla="*/ 20320 h 772160"/>
                  <a:gd name="connsiteX21" fmla="*/ 360680 w 604520"/>
                  <a:gd name="connsiteY21" fmla="*/ 0 h 772160"/>
                  <a:gd name="connsiteX22" fmla="*/ 284480 w 604520"/>
                  <a:gd name="connsiteY22" fmla="*/ 50800 h 772160"/>
                  <a:gd name="connsiteX23" fmla="*/ 228600 w 604520"/>
                  <a:gd name="connsiteY23" fmla="*/ 91440 h 772160"/>
                  <a:gd name="connsiteX24" fmla="*/ 203200 w 604520"/>
                  <a:gd name="connsiteY24" fmla="*/ 116840 h 772160"/>
                  <a:gd name="connsiteX25" fmla="*/ 172720 w 604520"/>
                  <a:gd name="connsiteY25" fmla="*/ 132080 h 772160"/>
                  <a:gd name="connsiteX26" fmla="*/ 162560 w 604520"/>
                  <a:gd name="connsiteY26" fmla="*/ 193040 h 772160"/>
                  <a:gd name="connsiteX27" fmla="*/ 137160 w 604520"/>
                  <a:gd name="connsiteY27" fmla="*/ 238760 h 772160"/>
                  <a:gd name="connsiteX28" fmla="*/ 86360 w 604520"/>
                  <a:gd name="connsiteY28" fmla="*/ 309880 h 772160"/>
                  <a:gd name="connsiteX29" fmla="*/ 25400 w 604520"/>
                  <a:gd name="connsiteY29" fmla="*/ 375920 h 772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04520" h="772160">
                    <a:moveTo>
                      <a:pt x="25400" y="375920"/>
                    </a:moveTo>
                    <a:lnTo>
                      <a:pt x="0" y="482600"/>
                    </a:lnTo>
                    <a:lnTo>
                      <a:pt x="0" y="548640"/>
                    </a:lnTo>
                    <a:lnTo>
                      <a:pt x="40640" y="640080"/>
                    </a:lnTo>
                    <a:lnTo>
                      <a:pt x="96520" y="701040"/>
                    </a:lnTo>
                    <a:lnTo>
                      <a:pt x="162560" y="751840"/>
                    </a:lnTo>
                    <a:lnTo>
                      <a:pt x="228600" y="762000"/>
                    </a:lnTo>
                    <a:lnTo>
                      <a:pt x="274320" y="762000"/>
                    </a:lnTo>
                    <a:lnTo>
                      <a:pt x="355600" y="767080"/>
                    </a:lnTo>
                    <a:lnTo>
                      <a:pt x="431800" y="772160"/>
                    </a:lnTo>
                    <a:lnTo>
                      <a:pt x="482600" y="706120"/>
                    </a:lnTo>
                    <a:lnTo>
                      <a:pt x="553720" y="619760"/>
                    </a:lnTo>
                    <a:lnTo>
                      <a:pt x="599440" y="533400"/>
                    </a:lnTo>
                    <a:lnTo>
                      <a:pt x="604520" y="447040"/>
                    </a:lnTo>
                    <a:lnTo>
                      <a:pt x="604520" y="375920"/>
                    </a:lnTo>
                    <a:lnTo>
                      <a:pt x="599440" y="259080"/>
                    </a:lnTo>
                    <a:lnTo>
                      <a:pt x="584200" y="147320"/>
                    </a:lnTo>
                    <a:lnTo>
                      <a:pt x="553720" y="96520"/>
                    </a:lnTo>
                    <a:lnTo>
                      <a:pt x="523240" y="71120"/>
                    </a:lnTo>
                    <a:lnTo>
                      <a:pt x="457200" y="25400"/>
                    </a:lnTo>
                    <a:lnTo>
                      <a:pt x="396240" y="20320"/>
                    </a:lnTo>
                    <a:lnTo>
                      <a:pt x="360680" y="0"/>
                    </a:lnTo>
                    <a:lnTo>
                      <a:pt x="284480" y="50800"/>
                    </a:lnTo>
                    <a:lnTo>
                      <a:pt x="228600" y="91440"/>
                    </a:lnTo>
                    <a:lnTo>
                      <a:pt x="203200" y="116840"/>
                    </a:lnTo>
                    <a:lnTo>
                      <a:pt x="172720" y="132080"/>
                    </a:lnTo>
                    <a:lnTo>
                      <a:pt x="162560" y="193040"/>
                    </a:lnTo>
                    <a:lnTo>
                      <a:pt x="137160" y="238760"/>
                    </a:lnTo>
                    <a:lnTo>
                      <a:pt x="86360" y="309880"/>
                    </a:lnTo>
                    <a:lnTo>
                      <a:pt x="25400" y="375920"/>
                    </a:lnTo>
                    <a:close/>
                  </a:path>
                </a:pathLst>
              </a:custGeom>
              <a:solidFill>
                <a:srgbClr val="00B050">
                  <a:alpha val="54000"/>
                </a:srgbClr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TextBox 30">
                <a:extLst>
                  <a:ext uri="{FF2B5EF4-FFF2-40B4-BE49-F238E27FC236}">
                    <a16:creationId xmlns:a16="http://schemas.microsoft.com/office/drawing/2014/main" id="{2F53D31E-C50E-E089-8D60-92D2D0ED7C24}"/>
                  </a:ext>
                </a:extLst>
              </p:cNvPr>
              <p:cNvSpPr txBox="1"/>
              <p:nvPr/>
            </p:nvSpPr>
            <p:spPr>
              <a:xfrm>
                <a:off x="6984465" y="3400340"/>
                <a:ext cx="1058191" cy="5021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CL"/>
                </a:defPPr>
                <a:lvl1pPr algn="ctr">
                  <a:defRPr sz="900" b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Esperanza</a:t>
                </a: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s-CL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Sur</a:t>
                </a:r>
                <a:endParaRPr kumimoji="0" lang="es-CL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8" name="Grupo 57">
                <a:extLst>
                  <a:ext uri="{FF2B5EF4-FFF2-40B4-BE49-F238E27FC236}">
                    <a16:creationId xmlns:a16="http://schemas.microsoft.com/office/drawing/2014/main" id="{17856402-AF5B-4B08-F80E-A9D543460A63}"/>
                  </a:ext>
                </a:extLst>
              </p:cNvPr>
              <p:cNvGrpSpPr/>
              <p:nvPr/>
            </p:nvGrpSpPr>
            <p:grpSpPr>
              <a:xfrm>
                <a:off x="5788803" y="1663648"/>
                <a:ext cx="584281" cy="307685"/>
                <a:chOff x="3489643" y="969341"/>
                <a:chExt cx="654159" cy="394794"/>
              </a:xfrm>
            </p:grpSpPr>
            <p:sp>
              <p:nvSpPr>
                <p:cNvPr id="105" name="Forma libre: forma 104">
                  <a:extLst>
                    <a:ext uri="{FF2B5EF4-FFF2-40B4-BE49-F238E27FC236}">
                      <a16:creationId xmlns:a16="http://schemas.microsoft.com/office/drawing/2014/main" id="{988CEBC3-BD14-68AC-D05F-256FA7B2F247}"/>
                    </a:ext>
                  </a:extLst>
                </p:cNvPr>
                <p:cNvSpPr/>
                <p:nvPr/>
              </p:nvSpPr>
              <p:spPr>
                <a:xfrm>
                  <a:off x="3833784" y="969341"/>
                  <a:ext cx="238680" cy="265200"/>
                </a:xfrm>
                <a:custGeom>
                  <a:avLst/>
                  <a:gdLst>
                    <a:gd name="connsiteX0" fmla="*/ 160552 w 238679"/>
                    <a:gd name="connsiteY0" fmla="*/ 30074 h 265199"/>
                    <a:gd name="connsiteX1" fmla="*/ 188398 w 238679"/>
                    <a:gd name="connsiteY1" fmla="*/ 5499 h 265199"/>
                    <a:gd name="connsiteX2" fmla="*/ 239670 w 238679"/>
                    <a:gd name="connsiteY2" fmla="*/ 6029 h 265199"/>
                    <a:gd name="connsiteX3" fmla="*/ 240820 w 238679"/>
                    <a:gd name="connsiteY3" fmla="*/ 29455 h 265199"/>
                    <a:gd name="connsiteX4" fmla="*/ 208200 w 238679"/>
                    <a:gd name="connsiteY4" fmla="*/ 29190 h 265199"/>
                    <a:gd name="connsiteX5" fmla="*/ 219957 w 238679"/>
                    <a:gd name="connsiteY5" fmla="*/ 264157 h 265199"/>
                    <a:gd name="connsiteX6" fmla="*/ 49522 w 238679"/>
                    <a:gd name="connsiteY6" fmla="*/ 262566 h 265199"/>
                    <a:gd name="connsiteX7" fmla="*/ 37677 w 238679"/>
                    <a:gd name="connsiteY7" fmla="*/ 27687 h 265199"/>
                    <a:gd name="connsiteX8" fmla="*/ 4969 w 238679"/>
                    <a:gd name="connsiteY8" fmla="*/ 27334 h 265199"/>
                    <a:gd name="connsiteX9" fmla="*/ 3819 w 238679"/>
                    <a:gd name="connsiteY9" fmla="*/ 3819 h 265199"/>
                    <a:gd name="connsiteX10" fmla="*/ 55091 w 238679"/>
                    <a:gd name="connsiteY10" fmla="*/ 4261 h 265199"/>
                    <a:gd name="connsiteX11" fmla="*/ 85413 w 238679"/>
                    <a:gd name="connsiteY11" fmla="*/ 29367 h 265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8679" h="265199">
                      <a:moveTo>
                        <a:pt x="160552" y="30074"/>
                      </a:moveTo>
                      <a:lnTo>
                        <a:pt x="188398" y="5499"/>
                      </a:lnTo>
                      <a:lnTo>
                        <a:pt x="239670" y="6029"/>
                      </a:lnTo>
                      <a:lnTo>
                        <a:pt x="240820" y="29455"/>
                      </a:lnTo>
                      <a:lnTo>
                        <a:pt x="208200" y="29190"/>
                      </a:lnTo>
                      <a:lnTo>
                        <a:pt x="219957" y="264157"/>
                      </a:lnTo>
                      <a:lnTo>
                        <a:pt x="49522" y="262566"/>
                      </a:lnTo>
                      <a:lnTo>
                        <a:pt x="37677" y="27687"/>
                      </a:lnTo>
                      <a:lnTo>
                        <a:pt x="4969" y="27334"/>
                      </a:lnTo>
                      <a:lnTo>
                        <a:pt x="3819" y="3819"/>
                      </a:lnTo>
                      <a:lnTo>
                        <a:pt x="55091" y="4261"/>
                      </a:lnTo>
                      <a:lnTo>
                        <a:pt x="85413" y="29367"/>
                      </a:lnTo>
                      <a:close/>
                    </a:path>
                  </a:pathLst>
                </a:custGeom>
                <a:solidFill>
                  <a:srgbClr val="B94D00"/>
                </a:solidFill>
                <a:ln w="54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orma libre: forma 105">
                  <a:extLst>
                    <a:ext uri="{FF2B5EF4-FFF2-40B4-BE49-F238E27FC236}">
                      <a16:creationId xmlns:a16="http://schemas.microsoft.com/office/drawing/2014/main" id="{B878EBB7-7D28-62A5-8079-C06A2E43825B}"/>
                    </a:ext>
                  </a:extLst>
                </p:cNvPr>
                <p:cNvSpPr/>
                <p:nvPr/>
              </p:nvSpPr>
              <p:spPr>
                <a:xfrm>
                  <a:off x="3749096" y="1012569"/>
                  <a:ext cx="238680" cy="265200"/>
                </a:xfrm>
                <a:custGeom>
                  <a:avLst/>
                  <a:gdLst>
                    <a:gd name="connsiteX0" fmla="*/ 160464 w 238679"/>
                    <a:gd name="connsiteY0" fmla="*/ 29986 h 265199"/>
                    <a:gd name="connsiteX1" fmla="*/ 188398 w 238679"/>
                    <a:gd name="connsiteY1" fmla="*/ 5499 h 265199"/>
                    <a:gd name="connsiteX2" fmla="*/ 239582 w 238679"/>
                    <a:gd name="connsiteY2" fmla="*/ 5941 h 265199"/>
                    <a:gd name="connsiteX3" fmla="*/ 240820 w 238679"/>
                    <a:gd name="connsiteY3" fmla="*/ 29455 h 265199"/>
                    <a:gd name="connsiteX4" fmla="*/ 208112 w 238679"/>
                    <a:gd name="connsiteY4" fmla="*/ 29190 h 265199"/>
                    <a:gd name="connsiteX5" fmla="*/ 219869 w 238679"/>
                    <a:gd name="connsiteY5" fmla="*/ 264069 h 265199"/>
                    <a:gd name="connsiteX6" fmla="*/ 49434 w 238679"/>
                    <a:gd name="connsiteY6" fmla="*/ 262477 h 265199"/>
                    <a:gd name="connsiteX7" fmla="*/ 37677 w 238679"/>
                    <a:gd name="connsiteY7" fmla="*/ 27599 h 265199"/>
                    <a:gd name="connsiteX8" fmla="*/ 4969 w 238679"/>
                    <a:gd name="connsiteY8" fmla="*/ 27245 h 265199"/>
                    <a:gd name="connsiteX9" fmla="*/ 3819 w 238679"/>
                    <a:gd name="connsiteY9" fmla="*/ 3819 h 265199"/>
                    <a:gd name="connsiteX10" fmla="*/ 55003 w 238679"/>
                    <a:gd name="connsiteY10" fmla="*/ 4261 h 265199"/>
                    <a:gd name="connsiteX11" fmla="*/ 85413 w 238679"/>
                    <a:gd name="connsiteY11" fmla="*/ 29279 h 265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8679" h="265199">
                      <a:moveTo>
                        <a:pt x="160464" y="29986"/>
                      </a:moveTo>
                      <a:lnTo>
                        <a:pt x="188398" y="5499"/>
                      </a:lnTo>
                      <a:lnTo>
                        <a:pt x="239582" y="5941"/>
                      </a:lnTo>
                      <a:lnTo>
                        <a:pt x="240820" y="29455"/>
                      </a:lnTo>
                      <a:lnTo>
                        <a:pt x="208112" y="29190"/>
                      </a:lnTo>
                      <a:lnTo>
                        <a:pt x="219869" y="264069"/>
                      </a:lnTo>
                      <a:lnTo>
                        <a:pt x="49434" y="262477"/>
                      </a:lnTo>
                      <a:lnTo>
                        <a:pt x="37677" y="27599"/>
                      </a:lnTo>
                      <a:lnTo>
                        <a:pt x="4969" y="27245"/>
                      </a:lnTo>
                      <a:lnTo>
                        <a:pt x="3819" y="3819"/>
                      </a:lnTo>
                      <a:lnTo>
                        <a:pt x="55003" y="4261"/>
                      </a:lnTo>
                      <a:lnTo>
                        <a:pt x="85413" y="29279"/>
                      </a:lnTo>
                      <a:close/>
                    </a:path>
                  </a:pathLst>
                </a:custGeom>
                <a:solidFill>
                  <a:srgbClr val="B94D00"/>
                </a:solidFill>
                <a:ln w="54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orma libre: forma 106">
                  <a:extLst>
                    <a:ext uri="{FF2B5EF4-FFF2-40B4-BE49-F238E27FC236}">
                      <a16:creationId xmlns:a16="http://schemas.microsoft.com/office/drawing/2014/main" id="{284B18A2-BE35-A8D4-6D0D-1D161ECE74A0}"/>
                    </a:ext>
                  </a:extLst>
                </p:cNvPr>
                <p:cNvSpPr/>
                <p:nvPr/>
              </p:nvSpPr>
              <p:spPr>
                <a:xfrm>
                  <a:off x="3664321" y="1055708"/>
                  <a:ext cx="238680" cy="265200"/>
                </a:xfrm>
                <a:custGeom>
                  <a:avLst/>
                  <a:gdLst>
                    <a:gd name="connsiteX0" fmla="*/ 160552 w 238679"/>
                    <a:gd name="connsiteY0" fmla="*/ 30074 h 265199"/>
                    <a:gd name="connsiteX1" fmla="*/ 188398 w 238679"/>
                    <a:gd name="connsiteY1" fmla="*/ 5499 h 265199"/>
                    <a:gd name="connsiteX2" fmla="*/ 239670 w 238679"/>
                    <a:gd name="connsiteY2" fmla="*/ 6029 h 265199"/>
                    <a:gd name="connsiteX3" fmla="*/ 240819 w 238679"/>
                    <a:gd name="connsiteY3" fmla="*/ 29455 h 265199"/>
                    <a:gd name="connsiteX4" fmla="*/ 208112 w 238679"/>
                    <a:gd name="connsiteY4" fmla="*/ 29190 h 265199"/>
                    <a:gd name="connsiteX5" fmla="*/ 219957 w 238679"/>
                    <a:gd name="connsiteY5" fmla="*/ 264157 h 265199"/>
                    <a:gd name="connsiteX6" fmla="*/ 49522 w 238679"/>
                    <a:gd name="connsiteY6" fmla="*/ 262566 h 265199"/>
                    <a:gd name="connsiteX7" fmla="*/ 37677 w 238679"/>
                    <a:gd name="connsiteY7" fmla="*/ 27687 h 265199"/>
                    <a:gd name="connsiteX8" fmla="*/ 4969 w 238679"/>
                    <a:gd name="connsiteY8" fmla="*/ 27334 h 265199"/>
                    <a:gd name="connsiteX9" fmla="*/ 3819 w 238679"/>
                    <a:gd name="connsiteY9" fmla="*/ 3819 h 265199"/>
                    <a:gd name="connsiteX10" fmla="*/ 55091 w 238679"/>
                    <a:gd name="connsiteY10" fmla="*/ 4261 h 265199"/>
                    <a:gd name="connsiteX11" fmla="*/ 85413 w 238679"/>
                    <a:gd name="connsiteY11" fmla="*/ 29367 h 265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8679" h="265199">
                      <a:moveTo>
                        <a:pt x="160552" y="30074"/>
                      </a:moveTo>
                      <a:lnTo>
                        <a:pt x="188398" y="5499"/>
                      </a:lnTo>
                      <a:lnTo>
                        <a:pt x="239670" y="6029"/>
                      </a:lnTo>
                      <a:lnTo>
                        <a:pt x="240819" y="29455"/>
                      </a:lnTo>
                      <a:lnTo>
                        <a:pt x="208112" y="29190"/>
                      </a:lnTo>
                      <a:lnTo>
                        <a:pt x="219957" y="264157"/>
                      </a:lnTo>
                      <a:lnTo>
                        <a:pt x="49522" y="262566"/>
                      </a:lnTo>
                      <a:lnTo>
                        <a:pt x="37677" y="27687"/>
                      </a:lnTo>
                      <a:lnTo>
                        <a:pt x="4969" y="27334"/>
                      </a:lnTo>
                      <a:lnTo>
                        <a:pt x="3819" y="3819"/>
                      </a:lnTo>
                      <a:lnTo>
                        <a:pt x="55091" y="4261"/>
                      </a:lnTo>
                      <a:lnTo>
                        <a:pt x="85413" y="29367"/>
                      </a:lnTo>
                      <a:close/>
                    </a:path>
                  </a:pathLst>
                </a:custGeom>
                <a:solidFill>
                  <a:srgbClr val="B94D00"/>
                </a:solidFill>
                <a:ln w="54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orma libre: forma 107">
                  <a:extLst>
                    <a:ext uri="{FF2B5EF4-FFF2-40B4-BE49-F238E27FC236}">
                      <a16:creationId xmlns:a16="http://schemas.microsoft.com/office/drawing/2014/main" id="{17B26EEE-2403-178F-23CD-5FC6B0A0273F}"/>
                    </a:ext>
                  </a:extLst>
                </p:cNvPr>
                <p:cNvSpPr/>
                <p:nvPr/>
              </p:nvSpPr>
              <p:spPr>
                <a:xfrm>
                  <a:off x="3579634" y="1098935"/>
                  <a:ext cx="238680" cy="265200"/>
                </a:xfrm>
                <a:custGeom>
                  <a:avLst/>
                  <a:gdLst>
                    <a:gd name="connsiteX0" fmla="*/ 160464 w 238679"/>
                    <a:gd name="connsiteY0" fmla="*/ 29986 h 265199"/>
                    <a:gd name="connsiteX1" fmla="*/ 188398 w 238679"/>
                    <a:gd name="connsiteY1" fmla="*/ 5499 h 265199"/>
                    <a:gd name="connsiteX2" fmla="*/ 239582 w 238679"/>
                    <a:gd name="connsiteY2" fmla="*/ 5941 h 265199"/>
                    <a:gd name="connsiteX3" fmla="*/ 240820 w 238679"/>
                    <a:gd name="connsiteY3" fmla="*/ 29455 h 265199"/>
                    <a:gd name="connsiteX4" fmla="*/ 208112 w 238679"/>
                    <a:gd name="connsiteY4" fmla="*/ 29190 h 265199"/>
                    <a:gd name="connsiteX5" fmla="*/ 219869 w 238679"/>
                    <a:gd name="connsiteY5" fmla="*/ 264069 h 265199"/>
                    <a:gd name="connsiteX6" fmla="*/ 49434 w 238679"/>
                    <a:gd name="connsiteY6" fmla="*/ 262477 h 265199"/>
                    <a:gd name="connsiteX7" fmla="*/ 37677 w 238679"/>
                    <a:gd name="connsiteY7" fmla="*/ 27599 h 265199"/>
                    <a:gd name="connsiteX8" fmla="*/ 4969 w 238679"/>
                    <a:gd name="connsiteY8" fmla="*/ 27245 h 265199"/>
                    <a:gd name="connsiteX9" fmla="*/ 3819 w 238679"/>
                    <a:gd name="connsiteY9" fmla="*/ 3819 h 265199"/>
                    <a:gd name="connsiteX10" fmla="*/ 55003 w 238679"/>
                    <a:gd name="connsiteY10" fmla="*/ 4261 h 265199"/>
                    <a:gd name="connsiteX11" fmla="*/ 85413 w 238679"/>
                    <a:gd name="connsiteY11" fmla="*/ 29279 h 265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38679" h="265199">
                      <a:moveTo>
                        <a:pt x="160464" y="29986"/>
                      </a:moveTo>
                      <a:lnTo>
                        <a:pt x="188398" y="5499"/>
                      </a:lnTo>
                      <a:lnTo>
                        <a:pt x="239582" y="5941"/>
                      </a:lnTo>
                      <a:lnTo>
                        <a:pt x="240820" y="29455"/>
                      </a:lnTo>
                      <a:lnTo>
                        <a:pt x="208112" y="29190"/>
                      </a:lnTo>
                      <a:lnTo>
                        <a:pt x="219869" y="264069"/>
                      </a:lnTo>
                      <a:lnTo>
                        <a:pt x="49434" y="262477"/>
                      </a:lnTo>
                      <a:lnTo>
                        <a:pt x="37677" y="27599"/>
                      </a:lnTo>
                      <a:lnTo>
                        <a:pt x="4969" y="27245"/>
                      </a:lnTo>
                      <a:lnTo>
                        <a:pt x="3819" y="3819"/>
                      </a:lnTo>
                      <a:lnTo>
                        <a:pt x="55003" y="4261"/>
                      </a:lnTo>
                      <a:lnTo>
                        <a:pt x="85413" y="29279"/>
                      </a:lnTo>
                      <a:close/>
                    </a:path>
                  </a:pathLst>
                </a:custGeom>
                <a:solidFill>
                  <a:srgbClr val="B94D00"/>
                </a:solidFill>
                <a:ln w="54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orma libre: forma 108">
                  <a:extLst>
                    <a:ext uri="{FF2B5EF4-FFF2-40B4-BE49-F238E27FC236}">
                      <a16:creationId xmlns:a16="http://schemas.microsoft.com/office/drawing/2014/main" id="{687CDE54-6203-4D7C-8E9D-0E3C7211D1B0}"/>
                    </a:ext>
                  </a:extLst>
                </p:cNvPr>
                <p:cNvSpPr/>
                <p:nvPr/>
              </p:nvSpPr>
              <p:spPr>
                <a:xfrm>
                  <a:off x="3489643" y="1076747"/>
                  <a:ext cx="654159" cy="212160"/>
                </a:xfrm>
                <a:custGeom>
                  <a:avLst/>
                  <a:gdLst>
                    <a:gd name="connsiteX0" fmla="*/ 129259 w 654159"/>
                    <a:gd name="connsiteY0" fmla="*/ 120772 h 212159"/>
                    <a:gd name="connsiteX1" fmla="*/ 3819 w 654159"/>
                    <a:gd name="connsiteY1" fmla="*/ 191934 h 212159"/>
                    <a:gd name="connsiteX2" fmla="*/ 308092 w 654159"/>
                    <a:gd name="connsiteY2" fmla="*/ 215537 h 212159"/>
                    <a:gd name="connsiteX3" fmla="*/ 651260 w 654159"/>
                    <a:gd name="connsiteY3" fmla="*/ 3819 h 212159"/>
                    <a:gd name="connsiteX4" fmla="*/ 558175 w 654159"/>
                    <a:gd name="connsiteY4" fmla="*/ 3819 h 212159"/>
                    <a:gd name="connsiteX5" fmla="*/ 558617 w 654159"/>
                    <a:gd name="connsiteY5" fmla="*/ 13632 h 212159"/>
                    <a:gd name="connsiteX6" fmla="*/ 299605 w 654159"/>
                    <a:gd name="connsiteY6" fmla="*/ 157105 h 212159"/>
                    <a:gd name="connsiteX7" fmla="*/ 123424 w 654159"/>
                    <a:gd name="connsiteY7" fmla="*/ 148884 h 212159"/>
                    <a:gd name="connsiteX8" fmla="*/ 130231 w 654159"/>
                    <a:gd name="connsiteY8" fmla="*/ 144464 h 212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4159" h="212159">
                      <a:moveTo>
                        <a:pt x="129259" y="120772"/>
                      </a:moveTo>
                      <a:lnTo>
                        <a:pt x="3819" y="191934"/>
                      </a:lnTo>
                      <a:lnTo>
                        <a:pt x="308092" y="215537"/>
                      </a:lnTo>
                      <a:lnTo>
                        <a:pt x="651260" y="3819"/>
                      </a:lnTo>
                      <a:lnTo>
                        <a:pt x="558175" y="3819"/>
                      </a:lnTo>
                      <a:lnTo>
                        <a:pt x="558617" y="13632"/>
                      </a:lnTo>
                      <a:lnTo>
                        <a:pt x="299605" y="157105"/>
                      </a:lnTo>
                      <a:lnTo>
                        <a:pt x="123424" y="148884"/>
                      </a:lnTo>
                      <a:lnTo>
                        <a:pt x="130231" y="144464"/>
                      </a:lnTo>
                      <a:close/>
                    </a:path>
                  </a:pathLst>
                </a:custGeom>
                <a:solidFill>
                  <a:srgbClr val="E4A600"/>
                </a:solidFill>
                <a:ln w="54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9" name="Rectángulo: esquinas redondeadas 58">
                <a:extLst>
                  <a:ext uri="{FF2B5EF4-FFF2-40B4-BE49-F238E27FC236}">
                    <a16:creationId xmlns:a16="http://schemas.microsoft.com/office/drawing/2014/main" id="{8F32A717-6F80-212E-D0D2-2548BA9CA493}"/>
                  </a:ext>
                </a:extLst>
              </p:cNvPr>
              <p:cNvSpPr/>
              <p:nvPr/>
            </p:nvSpPr>
            <p:spPr>
              <a:xfrm>
                <a:off x="5839992" y="1221669"/>
                <a:ext cx="1444509" cy="440106"/>
              </a:xfrm>
              <a:prstGeom prst="roundRect">
                <a:avLst>
                  <a:gd name="adj" fmla="val 28736"/>
                </a:avLst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Planta Hidrometalúrgica</a:t>
                </a:r>
              </a:p>
            </p:txBody>
          </p:sp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BAD11209-93E0-0239-9BD6-68100FE11744}"/>
                  </a:ext>
                </a:extLst>
              </p:cNvPr>
              <p:cNvGrpSpPr/>
              <p:nvPr/>
            </p:nvGrpSpPr>
            <p:grpSpPr>
              <a:xfrm>
                <a:off x="5899296" y="1761847"/>
                <a:ext cx="840229" cy="462303"/>
                <a:chOff x="3106613" y="5159316"/>
                <a:chExt cx="940717" cy="593187"/>
              </a:xfrm>
            </p:grpSpPr>
            <p:sp>
              <p:nvSpPr>
                <p:cNvPr id="96" name="Forma libre: forma 95">
                  <a:extLst>
                    <a:ext uri="{FF2B5EF4-FFF2-40B4-BE49-F238E27FC236}">
                      <a16:creationId xmlns:a16="http://schemas.microsoft.com/office/drawing/2014/main" id="{C5D79F6F-25B5-373A-CD5B-EC1C8EF62D8B}"/>
                    </a:ext>
                  </a:extLst>
                </p:cNvPr>
                <p:cNvSpPr/>
                <p:nvPr/>
              </p:nvSpPr>
              <p:spPr>
                <a:xfrm>
                  <a:off x="3472731" y="5237550"/>
                  <a:ext cx="574599" cy="221000"/>
                </a:xfrm>
                <a:custGeom>
                  <a:avLst/>
                  <a:gdLst>
                    <a:gd name="connsiteX0" fmla="*/ 3531 w 574599"/>
                    <a:gd name="connsiteY0" fmla="*/ 179447 h 220999"/>
                    <a:gd name="connsiteX1" fmla="*/ 285880 w 574599"/>
                    <a:gd name="connsiteY1" fmla="*/ 3531 h 220999"/>
                    <a:gd name="connsiteX2" fmla="*/ 576539 w 574599"/>
                    <a:gd name="connsiteY2" fmla="*/ 3531 h 220999"/>
                    <a:gd name="connsiteX3" fmla="*/ 314964 w 574599"/>
                    <a:gd name="connsiteY3" fmla="*/ 224796 h 220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4599" h="220999">
                      <a:moveTo>
                        <a:pt x="3531" y="179447"/>
                      </a:moveTo>
                      <a:lnTo>
                        <a:pt x="285880" y="3531"/>
                      </a:lnTo>
                      <a:lnTo>
                        <a:pt x="576539" y="3531"/>
                      </a:lnTo>
                      <a:lnTo>
                        <a:pt x="314964" y="224796"/>
                      </a:lnTo>
                      <a:close/>
                    </a:path>
                  </a:pathLst>
                </a:custGeom>
                <a:solidFill>
                  <a:srgbClr val="B94D00"/>
                </a:solidFill>
                <a:ln w="50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orma libre: forma 96">
                  <a:extLst>
                    <a:ext uri="{FF2B5EF4-FFF2-40B4-BE49-F238E27FC236}">
                      <a16:creationId xmlns:a16="http://schemas.microsoft.com/office/drawing/2014/main" id="{9BD3AFEC-BEDF-1106-8A88-4241AD7F98A2}"/>
                    </a:ext>
                  </a:extLst>
                </p:cNvPr>
                <p:cNvSpPr/>
                <p:nvPr/>
              </p:nvSpPr>
              <p:spPr>
                <a:xfrm>
                  <a:off x="3572031" y="5159316"/>
                  <a:ext cx="327080" cy="123760"/>
                </a:xfrm>
                <a:custGeom>
                  <a:avLst/>
                  <a:gdLst>
                    <a:gd name="connsiteX0" fmla="*/ 3531 w 327079"/>
                    <a:gd name="connsiteY0" fmla="*/ 102981 h 123759"/>
                    <a:gd name="connsiteX1" fmla="*/ 163181 w 327079"/>
                    <a:gd name="connsiteY1" fmla="*/ 3531 h 123759"/>
                    <a:gd name="connsiteX2" fmla="*/ 327517 w 327079"/>
                    <a:gd name="connsiteY2" fmla="*/ 3531 h 123759"/>
                    <a:gd name="connsiteX3" fmla="*/ 179624 w 327079"/>
                    <a:gd name="connsiteY3" fmla="*/ 128617 h 123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079" h="123759">
                      <a:moveTo>
                        <a:pt x="3531" y="102981"/>
                      </a:moveTo>
                      <a:lnTo>
                        <a:pt x="163181" y="3531"/>
                      </a:lnTo>
                      <a:lnTo>
                        <a:pt x="327517" y="3531"/>
                      </a:lnTo>
                      <a:lnTo>
                        <a:pt x="179624" y="128617"/>
                      </a:lnTo>
                      <a:close/>
                    </a:path>
                  </a:pathLst>
                </a:custGeom>
                <a:solidFill>
                  <a:srgbClr val="B94D00"/>
                </a:solidFill>
                <a:ln w="50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orma libre: forma 97">
                  <a:extLst>
                    <a:ext uri="{FF2B5EF4-FFF2-40B4-BE49-F238E27FC236}">
                      <a16:creationId xmlns:a16="http://schemas.microsoft.com/office/drawing/2014/main" id="{C4BDF788-56B0-7C44-C638-E55F74A3CEF8}"/>
                    </a:ext>
                  </a:extLst>
                </p:cNvPr>
                <p:cNvSpPr/>
                <p:nvPr/>
              </p:nvSpPr>
              <p:spPr>
                <a:xfrm>
                  <a:off x="3447564" y="5258766"/>
                  <a:ext cx="318240" cy="203320"/>
                </a:xfrm>
                <a:custGeom>
                  <a:avLst/>
                  <a:gdLst>
                    <a:gd name="connsiteX0" fmla="*/ 3531 w 318239"/>
                    <a:gd name="connsiteY0" fmla="*/ 158231 h 203319"/>
                    <a:gd name="connsiteX1" fmla="*/ 127998 w 318239"/>
                    <a:gd name="connsiteY1" fmla="*/ 3531 h 203319"/>
                    <a:gd name="connsiteX2" fmla="*/ 304091 w 318239"/>
                    <a:gd name="connsiteY2" fmla="*/ 29167 h 203319"/>
                    <a:gd name="connsiteX3" fmla="*/ 314964 w 318239"/>
                    <a:gd name="connsiteY3" fmla="*/ 203580 h 203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239" h="203319">
                      <a:moveTo>
                        <a:pt x="3531" y="158231"/>
                      </a:moveTo>
                      <a:lnTo>
                        <a:pt x="127998" y="3531"/>
                      </a:lnTo>
                      <a:lnTo>
                        <a:pt x="304091" y="29167"/>
                      </a:lnTo>
                      <a:lnTo>
                        <a:pt x="314964" y="203580"/>
                      </a:lnTo>
                      <a:close/>
                    </a:path>
                  </a:pathLst>
                </a:custGeom>
                <a:solidFill>
                  <a:srgbClr val="866037"/>
                </a:solidFill>
                <a:ln w="50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orma libre: forma 98">
                  <a:extLst>
                    <a:ext uri="{FF2B5EF4-FFF2-40B4-BE49-F238E27FC236}">
                      <a16:creationId xmlns:a16="http://schemas.microsoft.com/office/drawing/2014/main" id="{FA20E878-B19A-A054-3ED4-1C50BC3B6B25}"/>
                    </a:ext>
                  </a:extLst>
                </p:cNvPr>
                <p:cNvSpPr/>
                <p:nvPr/>
              </p:nvSpPr>
              <p:spPr>
                <a:xfrm>
                  <a:off x="3748123" y="5159316"/>
                  <a:ext cx="274040" cy="300559"/>
                </a:xfrm>
                <a:custGeom>
                  <a:avLst/>
                  <a:gdLst>
                    <a:gd name="connsiteX0" fmla="*/ 3531 w 274039"/>
                    <a:gd name="connsiteY0" fmla="*/ 128617 h 300559"/>
                    <a:gd name="connsiteX1" fmla="*/ 151424 w 274039"/>
                    <a:gd name="connsiteY1" fmla="*/ 3531 h 300559"/>
                    <a:gd name="connsiteX2" fmla="*/ 275980 w 274039"/>
                    <a:gd name="connsiteY2" fmla="*/ 81765 h 300559"/>
                    <a:gd name="connsiteX3" fmla="*/ 14404 w 274039"/>
                    <a:gd name="connsiteY3" fmla="*/ 303030 h 30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4039" h="300559">
                      <a:moveTo>
                        <a:pt x="3531" y="128617"/>
                      </a:moveTo>
                      <a:lnTo>
                        <a:pt x="151424" y="3531"/>
                      </a:lnTo>
                      <a:lnTo>
                        <a:pt x="275980" y="81765"/>
                      </a:lnTo>
                      <a:lnTo>
                        <a:pt x="14404" y="303030"/>
                      </a:lnTo>
                      <a:close/>
                    </a:path>
                  </a:pathLst>
                </a:custGeom>
                <a:solidFill>
                  <a:srgbClr val="704B23"/>
                </a:solidFill>
                <a:ln w="50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orma libre: forma 99">
                  <a:extLst>
                    <a:ext uri="{FF2B5EF4-FFF2-40B4-BE49-F238E27FC236}">
                      <a16:creationId xmlns:a16="http://schemas.microsoft.com/office/drawing/2014/main" id="{FF3BB764-F44D-C3B3-9B12-5AE2F07A352A}"/>
                    </a:ext>
                  </a:extLst>
                </p:cNvPr>
                <p:cNvSpPr/>
                <p:nvPr/>
              </p:nvSpPr>
              <p:spPr>
                <a:xfrm>
                  <a:off x="3106613" y="5487303"/>
                  <a:ext cx="574599" cy="265200"/>
                </a:xfrm>
                <a:custGeom>
                  <a:avLst/>
                  <a:gdLst>
                    <a:gd name="connsiteX0" fmla="*/ 3819 w 574599"/>
                    <a:gd name="connsiteY0" fmla="*/ 222432 h 265199"/>
                    <a:gd name="connsiteX1" fmla="*/ 331518 w 574599"/>
                    <a:gd name="connsiteY1" fmla="*/ 3819 h 265199"/>
                    <a:gd name="connsiteX2" fmla="*/ 577358 w 574599"/>
                    <a:gd name="connsiteY2" fmla="*/ 40947 h 265199"/>
                    <a:gd name="connsiteX3" fmla="*/ 315252 w 574599"/>
                    <a:gd name="connsiteY3" fmla="*/ 267870 h 265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4599" h="265199">
                      <a:moveTo>
                        <a:pt x="3819" y="222432"/>
                      </a:moveTo>
                      <a:lnTo>
                        <a:pt x="331518" y="3819"/>
                      </a:lnTo>
                      <a:lnTo>
                        <a:pt x="577358" y="40947"/>
                      </a:lnTo>
                      <a:lnTo>
                        <a:pt x="315252" y="267870"/>
                      </a:lnTo>
                      <a:close/>
                    </a:path>
                  </a:pathLst>
                </a:custGeom>
                <a:solidFill>
                  <a:srgbClr val="75CEC9"/>
                </a:solidFill>
                <a:ln w="54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orma libre: forma 100">
                  <a:extLst>
                    <a:ext uri="{FF2B5EF4-FFF2-40B4-BE49-F238E27FC236}">
                      <a16:creationId xmlns:a16="http://schemas.microsoft.com/office/drawing/2014/main" id="{B1C3B3F5-18D9-B816-AF32-5E8BDA5C9CBE}"/>
                    </a:ext>
                  </a:extLst>
                </p:cNvPr>
                <p:cNvSpPr/>
                <p:nvPr/>
              </p:nvSpPr>
              <p:spPr>
                <a:xfrm>
                  <a:off x="3121863" y="5487303"/>
                  <a:ext cx="327080" cy="229840"/>
                </a:xfrm>
                <a:custGeom>
                  <a:avLst/>
                  <a:gdLst>
                    <a:gd name="connsiteX0" fmla="*/ 331518 w 327079"/>
                    <a:gd name="connsiteY0" fmla="*/ 3819 h 229839"/>
                    <a:gd name="connsiteX1" fmla="*/ 331518 w 327079"/>
                    <a:gd name="connsiteY1" fmla="*/ 27334 h 229839"/>
                    <a:gd name="connsiteX2" fmla="*/ 38472 w 327079"/>
                    <a:gd name="connsiteY2" fmla="*/ 227471 h 229839"/>
                    <a:gd name="connsiteX3" fmla="*/ 3819 w 327079"/>
                    <a:gd name="connsiteY3" fmla="*/ 222432 h 2298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079" h="229839">
                      <a:moveTo>
                        <a:pt x="331518" y="3819"/>
                      </a:moveTo>
                      <a:lnTo>
                        <a:pt x="331518" y="27334"/>
                      </a:lnTo>
                      <a:lnTo>
                        <a:pt x="38472" y="227471"/>
                      </a:lnTo>
                      <a:lnTo>
                        <a:pt x="3819" y="222432"/>
                      </a:lnTo>
                      <a:close/>
                    </a:path>
                  </a:pathLst>
                </a:custGeom>
                <a:solidFill>
                  <a:srgbClr val="704B23"/>
                </a:solidFill>
                <a:ln w="54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orma libre: forma 101">
                  <a:extLst>
                    <a:ext uri="{FF2B5EF4-FFF2-40B4-BE49-F238E27FC236}">
                      <a16:creationId xmlns:a16="http://schemas.microsoft.com/office/drawing/2014/main" id="{F6BBB7A5-41DF-5AF6-01D6-58F916A6F450}"/>
                    </a:ext>
                  </a:extLst>
                </p:cNvPr>
                <p:cNvSpPr/>
                <p:nvPr/>
              </p:nvSpPr>
              <p:spPr>
                <a:xfrm>
                  <a:off x="3449561" y="5487303"/>
                  <a:ext cx="247520" cy="70720"/>
                </a:xfrm>
                <a:custGeom>
                  <a:avLst/>
                  <a:gdLst>
                    <a:gd name="connsiteX0" fmla="*/ 3819 w 247519"/>
                    <a:gd name="connsiteY0" fmla="*/ 27334 h 70719"/>
                    <a:gd name="connsiteX1" fmla="*/ 217659 w 247519"/>
                    <a:gd name="connsiteY1" fmla="*/ 68617 h 70719"/>
                    <a:gd name="connsiteX2" fmla="*/ 249659 w 247519"/>
                    <a:gd name="connsiteY2" fmla="*/ 40947 h 70719"/>
                    <a:gd name="connsiteX3" fmla="*/ 3819 w 247519"/>
                    <a:gd name="connsiteY3" fmla="*/ 3819 h 70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7519" h="70719">
                      <a:moveTo>
                        <a:pt x="3819" y="27334"/>
                      </a:moveTo>
                      <a:lnTo>
                        <a:pt x="217659" y="68617"/>
                      </a:lnTo>
                      <a:lnTo>
                        <a:pt x="249659" y="40947"/>
                      </a:lnTo>
                      <a:lnTo>
                        <a:pt x="3819" y="3819"/>
                      </a:lnTo>
                      <a:close/>
                    </a:path>
                  </a:pathLst>
                </a:custGeom>
                <a:solidFill>
                  <a:srgbClr val="41240F"/>
                </a:solidFill>
                <a:ln w="54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orma libre: forma 102">
                  <a:extLst>
                    <a:ext uri="{FF2B5EF4-FFF2-40B4-BE49-F238E27FC236}">
                      <a16:creationId xmlns:a16="http://schemas.microsoft.com/office/drawing/2014/main" id="{788630C1-B768-F5FC-92CA-31634786D628}"/>
                    </a:ext>
                  </a:extLst>
                </p:cNvPr>
                <p:cNvSpPr/>
                <p:nvPr/>
              </p:nvSpPr>
              <p:spPr>
                <a:xfrm>
                  <a:off x="3538403" y="5443368"/>
                  <a:ext cx="88400" cy="61880"/>
                </a:xfrm>
                <a:custGeom>
                  <a:avLst/>
                  <a:gdLst>
                    <a:gd name="connsiteX0" fmla="*/ 71180 w 88399"/>
                    <a:gd name="connsiteY0" fmla="*/ 3819 h 61879"/>
                    <a:gd name="connsiteX1" fmla="*/ 3819 w 88399"/>
                    <a:gd name="connsiteY1" fmla="*/ 61103 h 61879"/>
                    <a:gd name="connsiteX2" fmla="*/ 22295 w 88399"/>
                    <a:gd name="connsiteY2" fmla="*/ 63931 h 61879"/>
                    <a:gd name="connsiteX3" fmla="*/ 90275 w 88399"/>
                    <a:gd name="connsiteY3" fmla="*/ 6560 h 61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399" h="61879">
                      <a:moveTo>
                        <a:pt x="71180" y="3819"/>
                      </a:moveTo>
                      <a:lnTo>
                        <a:pt x="3819" y="61103"/>
                      </a:lnTo>
                      <a:lnTo>
                        <a:pt x="22295" y="63931"/>
                      </a:lnTo>
                      <a:lnTo>
                        <a:pt x="90275" y="6560"/>
                      </a:lnTo>
                      <a:close/>
                    </a:path>
                  </a:pathLst>
                </a:custGeom>
                <a:solidFill>
                  <a:srgbClr val="979797"/>
                </a:solidFill>
                <a:ln w="54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orma libre: forma 103">
                  <a:extLst>
                    <a:ext uri="{FF2B5EF4-FFF2-40B4-BE49-F238E27FC236}">
                      <a16:creationId xmlns:a16="http://schemas.microsoft.com/office/drawing/2014/main" id="{8A40A1C7-0AFF-CD4B-61B5-334BB1E8835E}"/>
                    </a:ext>
                  </a:extLst>
                </p:cNvPr>
                <p:cNvSpPr/>
                <p:nvPr/>
              </p:nvSpPr>
              <p:spPr>
                <a:xfrm>
                  <a:off x="3538403" y="5500652"/>
                  <a:ext cx="17680" cy="35360"/>
                </a:xfrm>
                <a:custGeom>
                  <a:avLst/>
                  <a:gdLst>
                    <a:gd name="connsiteX0" fmla="*/ 3819 w 17679"/>
                    <a:gd name="connsiteY0" fmla="*/ 3819 h 35359"/>
                    <a:gd name="connsiteX1" fmla="*/ 3819 w 17679"/>
                    <a:gd name="connsiteY1" fmla="*/ 31135 h 35359"/>
                    <a:gd name="connsiteX2" fmla="*/ 22295 w 17679"/>
                    <a:gd name="connsiteY2" fmla="*/ 34759 h 35359"/>
                    <a:gd name="connsiteX3" fmla="*/ 22295 w 17679"/>
                    <a:gd name="connsiteY3" fmla="*/ 6648 h 35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79" h="35359">
                      <a:moveTo>
                        <a:pt x="3819" y="3819"/>
                      </a:moveTo>
                      <a:lnTo>
                        <a:pt x="3819" y="31135"/>
                      </a:lnTo>
                      <a:lnTo>
                        <a:pt x="22295" y="34759"/>
                      </a:lnTo>
                      <a:lnTo>
                        <a:pt x="22295" y="6648"/>
                      </a:lnTo>
                      <a:close/>
                    </a:path>
                  </a:pathLst>
                </a:custGeom>
                <a:solidFill>
                  <a:srgbClr val="B0B0B0"/>
                </a:solidFill>
                <a:ln w="548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61" name="Conector recto 60">
                <a:extLst>
                  <a:ext uri="{FF2B5EF4-FFF2-40B4-BE49-F238E27FC236}">
                    <a16:creationId xmlns:a16="http://schemas.microsoft.com/office/drawing/2014/main" id="{EECFE3F5-0FAC-A8F9-FB86-B19E5923A7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5322" y="2079120"/>
                <a:ext cx="114161" cy="57247"/>
              </a:xfrm>
              <a:prstGeom prst="line">
                <a:avLst/>
              </a:prstGeom>
              <a:noFill/>
              <a:ln w="19050" cap="flat" cmpd="sng" algn="ctr">
                <a:noFill/>
                <a:prstDash val="solid"/>
                <a:miter lim="800000"/>
              </a:ln>
              <a:effectLst/>
            </p:spPr>
          </p:cxnSp>
          <p:sp>
            <p:nvSpPr>
              <p:cNvPr id="62" name="Rectángulo: esquinas redondeadas 61">
                <a:extLst>
                  <a:ext uri="{FF2B5EF4-FFF2-40B4-BE49-F238E27FC236}">
                    <a16:creationId xmlns:a16="http://schemas.microsoft.com/office/drawing/2014/main" id="{97B91293-CFB1-DBA3-9D58-A7D82C56FC9C}"/>
                  </a:ext>
                </a:extLst>
              </p:cNvPr>
              <p:cNvSpPr/>
              <p:nvPr/>
            </p:nvSpPr>
            <p:spPr>
              <a:xfrm>
                <a:off x="6506233" y="5170314"/>
                <a:ext cx="712546" cy="360614"/>
              </a:xfrm>
              <a:prstGeom prst="roundRect">
                <a:avLst>
                  <a:gd name="adj" fmla="val 28736"/>
                </a:avLst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Planta OXE</a:t>
                </a:r>
              </a:p>
            </p:txBody>
          </p:sp>
          <p:pic>
            <p:nvPicPr>
              <p:cNvPr id="63" name="Imagen 62">
                <a:extLst>
                  <a:ext uri="{FF2B5EF4-FFF2-40B4-BE49-F238E27FC236}">
                    <a16:creationId xmlns:a16="http://schemas.microsoft.com/office/drawing/2014/main" id="{D3D00F34-FDB7-85BD-1A01-75009F241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8188" y="3229598"/>
                <a:ext cx="571237" cy="49860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4" name="Forma libre: forma 63">
                <a:extLst>
                  <a:ext uri="{FF2B5EF4-FFF2-40B4-BE49-F238E27FC236}">
                    <a16:creationId xmlns:a16="http://schemas.microsoft.com/office/drawing/2014/main" id="{3CEF1385-DCF5-02B6-DA97-309BE655A0A0}"/>
                  </a:ext>
                </a:extLst>
              </p:cNvPr>
              <p:cNvSpPr/>
              <p:nvPr/>
            </p:nvSpPr>
            <p:spPr>
              <a:xfrm>
                <a:off x="6119889" y="5185614"/>
                <a:ext cx="513220" cy="172238"/>
              </a:xfrm>
              <a:custGeom>
                <a:avLst/>
                <a:gdLst>
                  <a:gd name="connsiteX0" fmla="*/ 3531 w 574599"/>
                  <a:gd name="connsiteY0" fmla="*/ 179447 h 220999"/>
                  <a:gd name="connsiteX1" fmla="*/ 285880 w 574599"/>
                  <a:gd name="connsiteY1" fmla="*/ 3531 h 220999"/>
                  <a:gd name="connsiteX2" fmla="*/ 576539 w 574599"/>
                  <a:gd name="connsiteY2" fmla="*/ 3531 h 220999"/>
                  <a:gd name="connsiteX3" fmla="*/ 314964 w 574599"/>
                  <a:gd name="connsiteY3" fmla="*/ 224796 h 22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4599" h="220999">
                    <a:moveTo>
                      <a:pt x="3531" y="179447"/>
                    </a:moveTo>
                    <a:lnTo>
                      <a:pt x="285880" y="3531"/>
                    </a:lnTo>
                    <a:lnTo>
                      <a:pt x="576539" y="3531"/>
                    </a:lnTo>
                    <a:lnTo>
                      <a:pt x="314964" y="224796"/>
                    </a:lnTo>
                    <a:close/>
                  </a:path>
                </a:pathLst>
              </a:custGeom>
              <a:solidFill>
                <a:srgbClr val="B94D00"/>
              </a:solidFill>
              <a:ln w="50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Forma libre: forma 64">
                <a:extLst>
                  <a:ext uri="{FF2B5EF4-FFF2-40B4-BE49-F238E27FC236}">
                    <a16:creationId xmlns:a16="http://schemas.microsoft.com/office/drawing/2014/main" id="{EEAC2F34-4D76-BA2E-9307-51BFCC053260}"/>
                  </a:ext>
                </a:extLst>
              </p:cNvPr>
              <p:cNvSpPr/>
              <p:nvPr/>
            </p:nvSpPr>
            <p:spPr>
              <a:xfrm>
                <a:off x="6194363" y="5126937"/>
                <a:ext cx="292142" cy="96453"/>
              </a:xfrm>
              <a:custGeom>
                <a:avLst/>
                <a:gdLst>
                  <a:gd name="connsiteX0" fmla="*/ 3531 w 327079"/>
                  <a:gd name="connsiteY0" fmla="*/ 102981 h 123759"/>
                  <a:gd name="connsiteX1" fmla="*/ 163181 w 327079"/>
                  <a:gd name="connsiteY1" fmla="*/ 3531 h 123759"/>
                  <a:gd name="connsiteX2" fmla="*/ 327517 w 327079"/>
                  <a:gd name="connsiteY2" fmla="*/ 3531 h 123759"/>
                  <a:gd name="connsiteX3" fmla="*/ 179624 w 327079"/>
                  <a:gd name="connsiteY3" fmla="*/ 128617 h 123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079" h="123759">
                    <a:moveTo>
                      <a:pt x="3531" y="102981"/>
                    </a:moveTo>
                    <a:lnTo>
                      <a:pt x="163181" y="3531"/>
                    </a:lnTo>
                    <a:lnTo>
                      <a:pt x="327517" y="3531"/>
                    </a:lnTo>
                    <a:lnTo>
                      <a:pt x="179624" y="128617"/>
                    </a:lnTo>
                    <a:close/>
                  </a:path>
                </a:pathLst>
              </a:custGeom>
              <a:solidFill>
                <a:srgbClr val="B94D00"/>
              </a:solidFill>
              <a:ln w="50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" name="Forma libre: forma 65">
                <a:extLst>
                  <a:ext uri="{FF2B5EF4-FFF2-40B4-BE49-F238E27FC236}">
                    <a16:creationId xmlns:a16="http://schemas.microsoft.com/office/drawing/2014/main" id="{D329AFC3-31E4-A66B-9403-11990B93201E}"/>
                  </a:ext>
                </a:extLst>
              </p:cNvPr>
              <p:cNvSpPr/>
              <p:nvPr/>
            </p:nvSpPr>
            <p:spPr>
              <a:xfrm>
                <a:off x="6101012" y="5201525"/>
                <a:ext cx="284246" cy="158459"/>
              </a:xfrm>
              <a:custGeom>
                <a:avLst/>
                <a:gdLst>
                  <a:gd name="connsiteX0" fmla="*/ 3531 w 318239"/>
                  <a:gd name="connsiteY0" fmla="*/ 158231 h 203319"/>
                  <a:gd name="connsiteX1" fmla="*/ 127998 w 318239"/>
                  <a:gd name="connsiteY1" fmla="*/ 3531 h 203319"/>
                  <a:gd name="connsiteX2" fmla="*/ 304091 w 318239"/>
                  <a:gd name="connsiteY2" fmla="*/ 29167 h 203319"/>
                  <a:gd name="connsiteX3" fmla="*/ 314964 w 318239"/>
                  <a:gd name="connsiteY3" fmla="*/ 203580 h 203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239" h="203319">
                    <a:moveTo>
                      <a:pt x="3531" y="158231"/>
                    </a:moveTo>
                    <a:lnTo>
                      <a:pt x="127998" y="3531"/>
                    </a:lnTo>
                    <a:lnTo>
                      <a:pt x="304091" y="29167"/>
                    </a:lnTo>
                    <a:lnTo>
                      <a:pt x="314964" y="203580"/>
                    </a:lnTo>
                    <a:close/>
                  </a:path>
                </a:pathLst>
              </a:custGeom>
              <a:solidFill>
                <a:srgbClr val="866037"/>
              </a:solidFill>
              <a:ln w="50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Forma libre: forma 66">
                <a:extLst>
                  <a:ext uri="{FF2B5EF4-FFF2-40B4-BE49-F238E27FC236}">
                    <a16:creationId xmlns:a16="http://schemas.microsoft.com/office/drawing/2014/main" id="{83F33ADF-7AD0-4968-2803-75600AFBF56E}"/>
                  </a:ext>
                </a:extLst>
              </p:cNvPr>
              <p:cNvSpPr/>
              <p:nvPr/>
            </p:nvSpPr>
            <p:spPr>
              <a:xfrm>
                <a:off x="6326432" y="5126939"/>
                <a:ext cx="244767" cy="234242"/>
              </a:xfrm>
              <a:custGeom>
                <a:avLst/>
                <a:gdLst>
                  <a:gd name="connsiteX0" fmla="*/ 3531 w 274039"/>
                  <a:gd name="connsiteY0" fmla="*/ 128617 h 300559"/>
                  <a:gd name="connsiteX1" fmla="*/ 151424 w 274039"/>
                  <a:gd name="connsiteY1" fmla="*/ 3531 h 300559"/>
                  <a:gd name="connsiteX2" fmla="*/ 275980 w 274039"/>
                  <a:gd name="connsiteY2" fmla="*/ 81765 h 300559"/>
                  <a:gd name="connsiteX3" fmla="*/ 14404 w 274039"/>
                  <a:gd name="connsiteY3" fmla="*/ 303030 h 30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039" h="300559">
                    <a:moveTo>
                      <a:pt x="3531" y="128617"/>
                    </a:moveTo>
                    <a:lnTo>
                      <a:pt x="151424" y="3531"/>
                    </a:lnTo>
                    <a:lnTo>
                      <a:pt x="275980" y="81765"/>
                    </a:lnTo>
                    <a:lnTo>
                      <a:pt x="14404" y="303030"/>
                    </a:lnTo>
                    <a:close/>
                  </a:path>
                </a:pathLst>
              </a:custGeom>
              <a:solidFill>
                <a:srgbClr val="704B23"/>
              </a:solidFill>
              <a:ln w="50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Forma libre: forma 67">
                <a:extLst>
                  <a:ext uri="{FF2B5EF4-FFF2-40B4-BE49-F238E27FC236}">
                    <a16:creationId xmlns:a16="http://schemas.microsoft.com/office/drawing/2014/main" id="{A3369CBE-DC73-7897-5B9E-43B84A540687}"/>
                  </a:ext>
                </a:extLst>
              </p:cNvPr>
              <p:cNvSpPr/>
              <p:nvPr/>
            </p:nvSpPr>
            <p:spPr>
              <a:xfrm>
                <a:off x="5845301" y="5372928"/>
                <a:ext cx="513220" cy="206685"/>
              </a:xfrm>
              <a:custGeom>
                <a:avLst/>
                <a:gdLst>
                  <a:gd name="connsiteX0" fmla="*/ 3819 w 574599"/>
                  <a:gd name="connsiteY0" fmla="*/ 222432 h 265199"/>
                  <a:gd name="connsiteX1" fmla="*/ 331518 w 574599"/>
                  <a:gd name="connsiteY1" fmla="*/ 3819 h 265199"/>
                  <a:gd name="connsiteX2" fmla="*/ 577358 w 574599"/>
                  <a:gd name="connsiteY2" fmla="*/ 40947 h 265199"/>
                  <a:gd name="connsiteX3" fmla="*/ 315252 w 574599"/>
                  <a:gd name="connsiteY3" fmla="*/ 267870 h 26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4599" h="265199">
                    <a:moveTo>
                      <a:pt x="3819" y="222432"/>
                    </a:moveTo>
                    <a:lnTo>
                      <a:pt x="331518" y="3819"/>
                    </a:lnTo>
                    <a:lnTo>
                      <a:pt x="577358" y="40947"/>
                    </a:lnTo>
                    <a:lnTo>
                      <a:pt x="315252" y="267870"/>
                    </a:lnTo>
                    <a:close/>
                  </a:path>
                </a:pathLst>
              </a:custGeom>
              <a:solidFill>
                <a:srgbClr val="75CEC9"/>
              </a:solidFill>
              <a:ln w="5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Forma libre: forma 68">
                <a:extLst>
                  <a:ext uri="{FF2B5EF4-FFF2-40B4-BE49-F238E27FC236}">
                    <a16:creationId xmlns:a16="http://schemas.microsoft.com/office/drawing/2014/main" id="{3A60A55E-5A43-73CB-B3F8-2C817DF3B30F}"/>
                  </a:ext>
                </a:extLst>
              </p:cNvPr>
              <p:cNvSpPr/>
              <p:nvPr/>
            </p:nvSpPr>
            <p:spPr>
              <a:xfrm>
                <a:off x="5856737" y="5372928"/>
                <a:ext cx="292142" cy="179127"/>
              </a:xfrm>
              <a:custGeom>
                <a:avLst/>
                <a:gdLst>
                  <a:gd name="connsiteX0" fmla="*/ 331518 w 327079"/>
                  <a:gd name="connsiteY0" fmla="*/ 3819 h 229839"/>
                  <a:gd name="connsiteX1" fmla="*/ 331518 w 327079"/>
                  <a:gd name="connsiteY1" fmla="*/ 27334 h 229839"/>
                  <a:gd name="connsiteX2" fmla="*/ 38472 w 327079"/>
                  <a:gd name="connsiteY2" fmla="*/ 227471 h 229839"/>
                  <a:gd name="connsiteX3" fmla="*/ 3819 w 327079"/>
                  <a:gd name="connsiteY3" fmla="*/ 222432 h 229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079" h="229839">
                    <a:moveTo>
                      <a:pt x="331518" y="3819"/>
                    </a:moveTo>
                    <a:lnTo>
                      <a:pt x="331518" y="27334"/>
                    </a:lnTo>
                    <a:lnTo>
                      <a:pt x="38472" y="227471"/>
                    </a:lnTo>
                    <a:lnTo>
                      <a:pt x="3819" y="222432"/>
                    </a:lnTo>
                    <a:close/>
                  </a:path>
                </a:pathLst>
              </a:custGeom>
              <a:solidFill>
                <a:srgbClr val="704B23"/>
              </a:solidFill>
              <a:ln w="5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orma libre: forma 69">
                <a:extLst>
                  <a:ext uri="{FF2B5EF4-FFF2-40B4-BE49-F238E27FC236}">
                    <a16:creationId xmlns:a16="http://schemas.microsoft.com/office/drawing/2014/main" id="{DAE740B5-FDFD-4D78-5D5B-BCA43C874AE1}"/>
                  </a:ext>
                </a:extLst>
              </p:cNvPr>
              <p:cNvSpPr/>
              <p:nvPr/>
            </p:nvSpPr>
            <p:spPr>
              <a:xfrm>
                <a:off x="6102510" y="5372929"/>
                <a:ext cx="221080" cy="55116"/>
              </a:xfrm>
              <a:custGeom>
                <a:avLst/>
                <a:gdLst>
                  <a:gd name="connsiteX0" fmla="*/ 3819 w 247519"/>
                  <a:gd name="connsiteY0" fmla="*/ 27334 h 70719"/>
                  <a:gd name="connsiteX1" fmla="*/ 217659 w 247519"/>
                  <a:gd name="connsiteY1" fmla="*/ 68617 h 70719"/>
                  <a:gd name="connsiteX2" fmla="*/ 249659 w 247519"/>
                  <a:gd name="connsiteY2" fmla="*/ 40947 h 70719"/>
                  <a:gd name="connsiteX3" fmla="*/ 3819 w 247519"/>
                  <a:gd name="connsiteY3" fmla="*/ 3819 h 70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519" h="70719">
                    <a:moveTo>
                      <a:pt x="3819" y="27334"/>
                    </a:moveTo>
                    <a:lnTo>
                      <a:pt x="217659" y="68617"/>
                    </a:lnTo>
                    <a:lnTo>
                      <a:pt x="249659" y="40947"/>
                    </a:lnTo>
                    <a:lnTo>
                      <a:pt x="3819" y="3819"/>
                    </a:lnTo>
                    <a:close/>
                  </a:path>
                </a:pathLst>
              </a:custGeom>
              <a:solidFill>
                <a:srgbClr val="41240F"/>
              </a:solidFill>
              <a:ln w="5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1" name="Forma libre: forma 70">
                <a:extLst>
                  <a:ext uri="{FF2B5EF4-FFF2-40B4-BE49-F238E27FC236}">
                    <a16:creationId xmlns:a16="http://schemas.microsoft.com/office/drawing/2014/main" id="{0A485CBE-2A6D-1AEC-56C4-BBC2F4B772A1}"/>
                  </a:ext>
                </a:extLst>
              </p:cNvPr>
              <p:cNvSpPr/>
              <p:nvPr/>
            </p:nvSpPr>
            <p:spPr>
              <a:xfrm>
                <a:off x="6169142" y="5339976"/>
                <a:ext cx="78957" cy="48227"/>
              </a:xfrm>
              <a:custGeom>
                <a:avLst/>
                <a:gdLst>
                  <a:gd name="connsiteX0" fmla="*/ 71180 w 88399"/>
                  <a:gd name="connsiteY0" fmla="*/ 3819 h 61879"/>
                  <a:gd name="connsiteX1" fmla="*/ 3819 w 88399"/>
                  <a:gd name="connsiteY1" fmla="*/ 61103 h 61879"/>
                  <a:gd name="connsiteX2" fmla="*/ 22295 w 88399"/>
                  <a:gd name="connsiteY2" fmla="*/ 63931 h 61879"/>
                  <a:gd name="connsiteX3" fmla="*/ 90275 w 88399"/>
                  <a:gd name="connsiteY3" fmla="*/ 6560 h 6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399" h="61879">
                    <a:moveTo>
                      <a:pt x="71180" y="3819"/>
                    </a:moveTo>
                    <a:lnTo>
                      <a:pt x="3819" y="61103"/>
                    </a:lnTo>
                    <a:lnTo>
                      <a:pt x="22295" y="63931"/>
                    </a:lnTo>
                    <a:lnTo>
                      <a:pt x="90275" y="6560"/>
                    </a:lnTo>
                    <a:close/>
                  </a:path>
                </a:pathLst>
              </a:custGeom>
              <a:solidFill>
                <a:srgbClr val="979797"/>
              </a:solidFill>
              <a:ln w="5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Forma libre: forma 71">
                <a:extLst>
                  <a:ext uri="{FF2B5EF4-FFF2-40B4-BE49-F238E27FC236}">
                    <a16:creationId xmlns:a16="http://schemas.microsoft.com/office/drawing/2014/main" id="{125D6351-3A52-60BD-CB95-26E9F9EC05B3}"/>
                  </a:ext>
                </a:extLst>
              </p:cNvPr>
              <p:cNvSpPr/>
              <p:nvPr/>
            </p:nvSpPr>
            <p:spPr>
              <a:xfrm>
                <a:off x="6169142" y="5382939"/>
                <a:ext cx="47268" cy="46471"/>
              </a:xfrm>
              <a:custGeom>
                <a:avLst/>
                <a:gdLst>
                  <a:gd name="connsiteX0" fmla="*/ 3819 w 17679"/>
                  <a:gd name="connsiteY0" fmla="*/ 3819 h 35359"/>
                  <a:gd name="connsiteX1" fmla="*/ 3819 w 17679"/>
                  <a:gd name="connsiteY1" fmla="*/ 31135 h 35359"/>
                  <a:gd name="connsiteX2" fmla="*/ 22295 w 17679"/>
                  <a:gd name="connsiteY2" fmla="*/ 34759 h 35359"/>
                  <a:gd name="connsiteX3" fmla="*/ 22295 w 17679"/>
                  <a:gd name="connsiteY3" fmla="*/ 6648 h 35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79" h="35359">
                    <a:moveTo>
                      <a:pt x="3819" y="3819"/>
                    </a:moveTo>
                    <a:lnTo>
                      <a:pt x="3819" y="31135"/>
                    </a:lnTo>
                    <a:lnTo>
                      <a:pt x="22295" y="34759"/>
                    </a:lnTo>
                    <a:lnTo>
                      <a:pt x="22295" y="6648"/>
                    </a:lnTo>
                    <a:close/>
                  </a:path>
                </a:pathLst>
              </a:custGeom>
              <a:solidFill>
                <a:srgbClr val="B0B0B0"/>
              </a:solidFill>
              <a:ln w="548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73" name="Grupo 72">
                <a:extLst>
                  <a:ext uri="{FF2B5EF4-FFF2-40B4-BE49-F238E27FC236}">
                    <a16:creationId xmlns:a16="http://schemas.microsoft.com/office/drawing/2014/main" id="{8879B457-C081-6BEA-5E36-FC70D7F6E7F8}"/>
                  </a:ext>
                </a:extLst>
              </p:cNvPr>
              <p:cNvGrpSpPr/>
              <p:nvPr/>
            </p:nvGrpSpPr>
            <p:grpSpPr>
              <a:xfrm rot="2254309">
                <a:off x="7589857" y="2281231"/>
                <a:ext cx="535699" cy="235966"/>
                <a:chOff x="1051956" y="2663498"/>
                <a:chExt cx="599766" cy="302770"/>
              </a:xfrm>
            </p:grpSpPr>
            <p:sp>
              <p:nvSpPr>
                <p:cNvPr id="92" name="Forma libre: forma 91">
                  <a:extLst>
                    <a:ext uri="{FF2B5EF4-FFF2-40B4-BE49-F238E27FC236}">
                      <a16:creationId xmlns:a16="http://schemas.microsoft.com/office/drawing/2014/main" id="{93BDA338-9C72-6859-78D4-25EBB1C49943}"/>
                    </a:ext>
                  </a:extLst>
                </p:cNvPr>
                <p:cNvSpPr/>
                <p:nvPr/>
              </p:nvSpPr>
              <p:spPr>
                <a:xfrm>
                  <a:off x="1077123" y="2741732"/>
                  <a:ext cx="574599" cy="221000"/>
                </a:xfrm>
                <a:custGeom>
                  <a:avLst/>
                  <a:gdLst>
                    <a:gd name="connsiteX0" fmla="*/ 3531 w 574599"/>
                    <a:gd name="connsiteY0" fmla="*/ 179447 h 220999"/>
                    <a:gd name="connsiteX1" fmla="*/ 285880 w 574599"/>
                    <a:gd name="connsiteY1" fmla="*/ 3531 h 220999"/>
                    <a:gd name="connsiteX2" fmla="*/ 576539 w 574599"/>
                    <a:gd name="connsiteY2" fmla="*/ 3531 h 220999"/>
                    <a:gd name="connsiteX3" fmla="*/ 314964 w 574599"/>
                    <a:gd name="connsiteY3" fmla="*/ 224796 h 220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4599" h="220999">
                      <a:moveTo>
                        <a:pt x="3531" y="179447"/>
                      </a:moveTo>
                      <a:lnTo>
                        <a:pt x="285880" y="3531"/>
                      </a:lnTo>
                      <a:lnTo>
                        <a:pt x="576539" y="3531"/>
                      </a:lnTo>
                      <a:lnTo>
                        <a:pt x="314964" y="224796"/>
                      </a:lnTo>
                      <a:close/>
                    </a:path>
                  </a:pathLst>
                </a:custGeom>
                <a:solidFill>
                  <a:srgbClr val="B94D00"/>
                </a:solidFill>
                <a:ln w="50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orma libre: forma 92">
                  <a:extLst>
                    <a:ext uri="{FF2B5EF4-FFF2-40B4-BE49-F238E27FC236}">
                      <a16:creationId xmlns:a16="http://schemas.microsoft.com/office/drawing/2014/main" id="{AF103DBE-13FA-6EFB-3CEC-55691371233A}"/>
                    </a:ext>
                  </a:extLst>
                </p:cNvPr>
                <p:cNvSpPr/>
                <p:nvPr/>
              </p:nvSpPr>
              <p:spPr>
                <a:xfrm>
                  <a:off x="1176423" y="2663498"/>
                  <a:ext cx="327080" cy="123760"/>
                </a:xfrm>
                <a:custGeom>
                  <a:avLst/>
                  <a:gdLst>
                    <a:gd name="connsiteX0" fmla="*/ 3531 w 327079"/>
                    <a:gd name="connsiteY0" fmla="*/ 102981 h 123759"/>
                    <a:gd name="connsiteX1" fmla="*/ 163181 w 327079"/>
                    <a:gd name="connsiteY1" fmla="*/ 3531 h 123759"/>
                    <a:gd name="connsiteX2" fmla="*/ 327517 w 327079"/>
                    <a:gd name="connsiteY2" fmla="*/ 3531 h 123759"/>
                    <a:gd name="connsiteX3" fmla="*/ 179624 w 327079"/>
                    <a:gd name="connsiteY3" fmla="*/ 128617 h 123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7079" h="123759">
                      <a:moveTo>
                        <a:pt x="3531" y="102981"/>
                      </a:moveTo>
                      <a:lnTo>
                        <a:pt x="163181" y="3531"/>
                      </a:lnTo>
                      <a:lnTo>
                        <a:pt x="327517" y="3531"/>
                      </a:lnTo>
                      <a:lnTo>
                        <a:pt x="179624" y="128617"/>
                      </a:lnTo>
                      <a:close/>
                    </a:path>
                  </a:pathLst>
                </a:custGeom>
                <a:solidFill>
                  <a:srgbClr val="5B9BD5">
                    <a:lumMod val="60000"/>
                    <a:lumOff val="40000"/>
                  </a:srgbClr>
                </a:solidFill>
                <a:ln w="50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orma libre: forma 93">
                  <a:extLst>
                    <a:ext uri="{FF2B5EF4-FFF2-40B4-BE49-F238E27FC236}">
                      <a16:creationId xmlns:a16="http://schemas.microsoft.com/office/drawing/2014/main" id="{6176C663-B6BF-0A06-4944-F04BA6AACAA9}"/>
                    </a:ext>
                  </a:extLst>
                </p:cNvPr>
                <p:cNvSpPr/>
                <p:nvPr/>
              </p:nvSpPr>
              <p:spPr>
                <a:xfrm>
                  <a:off x="1051956" y="2762948"/>
                  <a:ext cx="318240" cy="203320"/>
                </a:xfrm>
                <a:custGeom>
                  <a:avLst/>
                  <a:gdLst>
                    <a:gd name="connsiteX0" fmla="*/ 3531 w 318239"/>
                    <a:gd name="connsiteY0" fmla="*/ 158231 h 203319"/>
                    <a:gd name="connsiteX1" fmla="*/ 127998 w 318239"/>
                    <a:gd name="connsiteY1" fmla="*/ 3531 h 203319"/>
                    <a:gd name="connsiteX2" fmla="*/ 304091 w 318239"/>
                    <a:gd name="connsiteY2" fmla="*/ 29167 h 203319"/>
                    <a:gd name="connsiteX3" fmla="*/ 314964 w 318239"/>
                    <a:gd name="connsiteY3" fmla="*/ 203580 h 203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8239" h="203319">
                      <a:moveTo>
                        <a:pt x="3531" y="158231"/>
                      </a:moveTo>
                      <a:lnTo>
                        <a:pt x="127998" y="3531"/>
                      </a:lnTo>
                      <a:lnTo>
                        <a:pt x="304091" y="29167"/>
                      </a:lnTo>
                      <a:lnTo>
                        <a:pt x="314964" y="203580"/>
                      </a:lnTo>
                      <a:close/>
                    </a:path>
                  </a:pathLst>
                </a:custGeom>
                <a:solidFill>
                  <a:srgbClr val="5B9BD5">
                    <a:lumMod val="75000"/>
                  </a:srgbClr>
                </a:solidFill>
                <a:ln w="50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orma libre: forma 94">
                  <a:extLst>
                    <a:ext uri="{FF2B5EF4-FFF2-40B4-BE49-F238E27FC236}">
                      <a16:creationId xmlns:a16="http://schemas.microsoft.com/office/drawing/2014/main" id="{D056C84C-4C84-3FB6-9154-8FE13B9FAA3B}"/>
                    </a:ext>
                  </a:extLst>
                </p:cNvPr>
                <p:cNvSpPr/>
                <p:nvPr/>
              </p:nvSpPr>
              <p:spPr>
                <a:xfrm>
                  <a:off x="1352515" y="2663498"/>
                  <a:ext cx="274040" cy="300559"/>
                </a:xfrm>
                <a:custGeom>
                  <a:avLst/>
                  <a:gdLst>
                    <a:gd name="connsiteX0" fmla="*/ 3531 w 274039"/>
                    <a:gd name="connsiteY0" fmla="*/ 128617 h 300559"/>
                    <a:gd name="connsiteX1" fmla="*/ 151424 w 274039"/>
                    <a:gd name="connsiteY1" fmla="*/ 3531 h 300559"/>
                    <a:gd name="connsiteX2" fmla="*/ 275980 w 274039"/>
                    <a:gd name="connsiteY2" fmla="*/ 81765 h 300559"/>
                    <a:gd name="connsiteX3" fmla="*/ 14404 w 274039"/>
                    <a:gd name="connsiteY3" fmla="*/ 303030 h 300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4039" h="300559">
                      <a:moveTo>
                        <a:pt x="3531" y="128617"/>
                      </a:moveTo>
                      <a:lnTo>
                        <a:pt x="151424" y="3531"/>
                      </a:lnTo>
                      <a:lnTo>
                        <a:pt x="275980" y="81765"/>
                      </a:lnTo>
                      <a:lnTo>
                        <a:pt x="14404" y="303030"/>
                      </a:lnTo>
                      <a:close/>
                    </a:path>
                  </a:pathLst>
                </a:custGeom>
                <a:solidFill>
                  <a:srgbClr val="5B9BD5">
                    <a:lumMod val="75000"/>
                  </a:srgbClr>
                </a:solidFill>
                <a:ln w="50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CL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" name="TextBox 30">
                <a:extLst>
                  <a:ext uri="{FF2B5EF4-FFF2-40B4-BE49-F238E27FC236}">
                    <a16:creationId xmlns:a16="http://schemas.microsoft.com/office/drawing/2014/main" id="{BEE0592C-01C6-422D-C5B2-316EA400F9A6}"/>
                  </a:ext>
                </a:extLst>
              </p:cNvPr>
              <p:cNvSpPr txBox="1"/>
              <p:nvPr/>
            </p:nvSpPr>
            <p:spPr>
              <a:xfrm>
                <a:off x="6501156" y="5708464"/>
                <a:ext cx="1085990" cy="308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CL"/>
                </a:defPPr>
                <a:lvl1pPr algn="ctr">
                  <a:defRPr sz="900" b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1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Encuentro</a:t>
                </a:r>
                <a:endParaRPr kumimoji="0" lang="es-CL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60 Forma libre">
                <a:extLst>
                  <a:ext uri="{FF2B5EF4-FFF2-40B4-BE49-F238E27FC236}">
                    <a16:creationId xmlns:a16="http://schemas.microsoft.com/office/drawing/2014/main" id="{61CA1D2E-DC1B-73F9-AE90-CD961C3C6B2B}"/>
                  </a:ext>
                </a:extLst>
              </p:cNvPr>
              <p:cNvSpPr/>
              <p:nvPr/>
            </p:nvSpPr>
            <p:spPr>
              <a:xfrm>
                <a:off x="3422076" y="3451023"/>
                <a:ext cx="1117184" cy="1900959"/>
              </a:xfrm>
              <a:custGeom>
                <a:avLst/>
                <a:gdLst>
                  <a:gd name="connsiteX0" fmla="*/ 354496 w 1225826"/>
                  <a:gd name="connsiteY0" fmla="*/ 1835426 h 1835426"/>
                  <a:gd name="connsiteX1" fmla="*/ 182218 w 1225826"/>
                  <a:gd name="connsiteY1" fmla="*/ 1686339 h 1835426"/>
                  <a:gd name="connsiteX2" fmla="*/ 198783 w 1225826"/>
                  <a:gd name="connsiteY2" fmla="*/ 1335156 h 1835426"/>
                  <a:gd name="connsiteX3" fmla="*/ 82826 w 1225826"/>
                  <a:gd name="connsiteY3" fmla="*/ 1275522 h 1835426"/>
                  <a:gd name="connsiteX4" fmla="*/ 139148 w 1225826"/>
                  <a:gd name="connsiteY4" fmla="*/ 1080052 h 1835426"/>
                  <a:gd name="connsiteX5" fmla="*/ 178905 w 1225826"/>
                  <a:gd name="connsiteY5" fmla="*/ 1030356 h 1835426"/>
                  <a:gd name="connsiteX6" fmla="*/ 112644 w 1225826"/>
                  <a:gd name="connsiteY6" fmla="*/ 868017 h 1835426"/>
                  <a:gd name="connsiteX7" fmla="*/ 208722 w 1225826"/>
                  <a:gd name="connsiteY7" fmla="*/ 516835 h 1835426"/>
                  <a:gd name="connsiteX8" fmla="*/ 265044 w 1225826"/>
                  <a:gd name="connsiteY8" fmla="*/ 480391 h 1835426"/>
                  <a:gd name="connsiteX9" fmla="*/ 622852 w 1225826"/>
                  <a:gd name="connsiteY9" fmla="*/ 43069 h 1835426"/>
                  <a:gd name="connsiteX10" fmla="*/ 1225826 w 1225826"/>
                  <a:gd name="connsiteY10" fmla="*/ 6626 h 1835426"/>
                  <a:gd name="connsiteX11" fmla="*/ 629478 w 1225826"/>
                  <a:gd name="connsiteY11" fmla="*/ 0 h 1835426"/>
                  <a:gd name="connsiteX12" fmla="*/ 589722 w 1225826"/>
                  <a:gd name="connsiteY12" fmla="*/ 13252 h 1835426"/>
                  <a:gd name="connsiteX13" fmla="*/ 298174 w 1225826"/>
                  <a:gd name="connsiteY13" fmla="*/ 351182 h 1835426"/>
                  <a:gd name="connsiteX14" fmla="*/ 122583 w 1225826"/>
                  <a:gd name="connsiteY14" fmla="*/ 414130 h 1835426"/>
                  <a:gd name="connsiteX15" fmla="*/ 29818 w 1225826"/>
                  <a:gd name="connsiteY15" fmla="*/ 579782 h 1835426"/>
                  <a:gd name="connsiteX16" fmla="*/ 0 w 1225826"/>
                  <a:gd name="connsiteY16" fmla="*/ 861391 h 1835426"/>
                  <a:gd name="connsiteX17" fmla="*/ 96078 w 1225826"/>
                  <a:gd name="connsiteY17" fmla="*/ 1060174 h 1835426"/>
                  <a:gd name="connsiteX18" fmla="*/ 56322 w 1225826"/>
                  <a:gd name="connsiteY18" fmla="*/ 1225826 h 1835426"/>
                  <a:gd name="connsiteX19" fmla="*/ 19878 w 1225826"/>
                  <a:gd name="connsiteY19" fmla="*/ 1288774 h 1835426"/>
                  <a:gd name="connsiteX20" fmla="*/ 162339 w 1225826"/>
                  <a:gd name="connsiteY20" fmla="*/ 1364974 h 1835426"/>
                  <a:gd name="connsiteX21" fmla="*/ 162339 w 1225826"/>
                  <a:gd name="connsiteY21" fmla="*/ 1712843 h 1835426"/>
                  <a:gd name="connsiteX22" fmla="*/ 354496 w 1225826"/>
                  <a:gd name="connsiteY22" fmla="*/ 1835426 h 1835426"/>
                  <a:gd name="connsiteX0" fmla="*/ 354496 w 844826"/>
                  <a:gd name="connsiteY0" fmla="*/ 1835426 h 1835426"/>
                  <a:gd name="connsiteX1" fmla="*/ 182218 w 844826"/>
                  <a:gd name="connsiteY1" fmla="*/ 1686339 h 1835426"/>
                  <a:gd name="connsiteX2" fmla="*/ 198783 w 844826"/>
                  <a:gd name="connsiteY2" fmla="*/ 1335156 h 1835426"/>
                  <a:gd name="connsiteX3" fmla="*/ 82826 w 844826"/>
                  <a:gd name="connsiteY3" fmla="*/ 1275522 h 1835426"/>
                  <a:gd name="connsiteX4" fmla="*/ 139148 w 844826"/>
                  <a:gd name="connsiteY4" fmla="*/ 1080052 h 1835426"/>
                  <a:gd name="connsiteX5" fmla="*/ 178905 w 844826"/>
                  <a:gd name="connsiteY5" fmla="*/ 1030356 h 1835426"/>
                  <a:gd name="connsiteX6" fmla="*/ 112644 w 844826"/>
                  <a:gd name="connsiteY6" fmla="*/ 868017 h 1835426"/>
                  <a:gd name="connsiteX7" fmla="*/ 208722 w 844826"/>
                  <a:gd name="connsiteY7" fmla="*/ 516835 h 1835426"/>
                  <a:gd name="connsiteX8" fmla="*/ 265044 w 844826"/>
                  <a:gd name="connsiteY8" fmla="*/ 480391 h 1835426"/>
                  <a:gd name="connsiteX9" fmla="*/ 622852 w 844826"/>
                  <a:gd name="connsiteY9" fmla="*/ 43069 h 1835426"/>
                  <a:gd name="connsiteX10" fmla="*/ 844826 w 844826"/>
                  <a:gd name="connsiteY10" fmla="*/ 63776 h 1835426"/>
                  <a:gd name="connsiteX11" fmla="*/ 629478 w 844826"/>
                  <a:gd name="connsiteY11" fmla="*/ 0 h 1835426"/>
                  <a:gd name="connsiteX12" fmla="*/ 589722 w 844826"/>
                  <a:gd name="connsiteY12" fmla="*/ 13252 h 1835426"/>
                  <a:gd name="connsiteX13" fmla="*/ 298174 w 844826"/>
                  <a:gd name="connsiteY13" fmla="*/ 351182 h 1835426"/>
                  <a:gd name="connsiteX14" fmla="*/ 122583 w 844826"/>
                  <a:gd name="connsiteY14" fmla="*/ 414130 h 1835426"/>
                  <a:gd name="connsiteX15" fmla="*/ 29818 w 844826"/>
                  <a:gd name="connsiteY15" fmla="*/ 579782 h 1835426"/>
                  <a:gd name="connsiteX16" fmla="*/ 0 w 844826"/>
                  <a:gd name="connsiteY16" fmla="*/ 861391 h 1835426"/>
                  <a:gd name="connsiteX17" fmla="*/ 96078 w 844826"/>
                  <a:gd name="connsiteY17" fmla="*/ 1060174 h 1835426"/>
                  <a:gd name="connsiteX18" fmla="*/ 56322 w 844826"/>
                  <a:gd name="connsiteY18" fmla="*/ 1225826 h 1835426"/>
                  <a:gd name="connsiteX19" fmla="*/ 19878 w 844826"/>
                  <a:gd name="connsiteY19" fmla="*/ 1288774 h 1835426"/>
                  <a:gd name="connsiteX20" fmla="*/ 162339 w 844826"/>
                  <a:gd name="connsiteY20" fmla="*/ 1364974 h 1835426"/>
                  <a:gd name="connsiteX21" fmla="*/ 162339 w 844826"/>
                  <a:gd name="connsiteY21" fmla="*/ 1712843 h 1835426"/>
                  <a:gd name="connsiteX22" fmla="*/ 354496 w 844826"/>
                  <a:gd name="connsiteY22" fmla="*/ 1835426 h 1835426"/>
                  <a:gd name="connsiteX0" fmla="*/ 354496 w 1103445"/>
                  <a:gd name="connsiteY0" fmla="*/ 1900959 h 1900959"/>
                  <a:gd name="connsiteX1" fmla="*/ 182218 w 1103445"/>
                  <a:gd name="connsiteY1" fmla="*/ 1751872 h 1900959"/>
                  <a:gd name="connsiteX2" fmla="*/ 198783 w 1103445"/>
                  <a:gd name="connsiteY2" fmla="*/ 1400689 h 1900959"/>
                  <a:gd name="connsiteX3" fmla="*/ 82826 w 1103445"/>
                  <a:gd name="connsiteY3" fmla="*/ 1341055 h 1900959"/>
                  <a:gd name="connsiteX4" fmla="*/ 139148 w 1103445"/>
                  <a:gd name="connsiteY4" fmla="*/ 1145585 h 1900959"/>
                  <a:gd name="connsiteX5" fmla="*/ 178905 w 1103445"/>
                  <a:gd name="connsiteY5" fmla="*/ 1095889 h 1900959"/>
                  <a:gd name="connsiteX6" fmla="*/ 112644 w 1103445"/>
                  <a:gd name="connsiteY6" fmla="*/ 933550 h 1900959"/>
                  <a:gd name="connsiteX7" fmla="*/ 208722 w 1103445"/>
                  <a:gd name="connsiteY7" fmla="*/ 582368 h 1900959"/>
                  <a:gd name="connsiteX8" fmla="*/ 265044 w 1103445"/>
                  <a:gd name="connsiteY8" fmla="*/ 545924 h 1900959"/>
                  <a:gd name="connsiteX9" fmla="*/ 622852 w 1103445"/>
                  <a:gd name="connsiteY9" fmla="*/ 108602 h 1900959"/>
                  <a:gd name="connsiteX10" fmla="*/ 1103445 w 1103445"/>
                  <a:gd name="connsiteY10" fmla="*/ 0 h 1900959"/>
                  <a:gd name="connsiteX11" fmla="*/ 629478 w 1103445"/>
                  <a:gd name="connsiteY11" fmla="*/ 65533 h 1900959"/>
                  <a:gd name="connsiteX12" fmla="*/ 589722 w 1103445"/>
                  <a:gd name="connsiteY12" fmla="*/ 78785 h 1900959"/>
                  <a:gd name="connsiteX13" fmla="*/ 298174 w 1103445"/>
                  <a:gd name="connsiteY13" fmla="*/ 416715 h 1900959"/>
                  <a:gd name="connsiteX14" fmla="*/ 122583 w 1103445"/>
                  <a:gd name="connsiteY14" fmla="*/ 479663 h 1900959"/>
                  <a:gd name="connsiteX15" fmla="*/ 29818 w 1103445"/>
                  <a:gd name="connsiteY15" fmla="*/ 645315 h 1900959"/>
                  <a:gd name="connsiteX16" fmla="*/ 0 w 1103445"/>
                  <a:gd name="connsiteY16" fmla="*/ 926924 h 1900959"/>
                  <a:gd name="connsiteX17" fmla="*/ 96078 w 1103445"/>
                  <a:gd name="connsiteY17" fmla="*/ 1125707 h 1900959"/>
                  <a:gd name="connsiteX18" fmla="*/ 56322 w 1103445"/>
                  <a:gd name="connsiteY18" fmla="*/ 1291359 h 1900959"/>
                  <a:gd name="connsiteX19" fmla="*/ 19878 w 1103445"/>
                  <a:gd name="connsiteY19" fmla="*/ 1354307 h 1900959"/>
                  <a:gd name="connsiteX20" fmla="*/ 162339 w 1103445"/>
                  <a:gd name="connsiteY20" fmla="*/ 1430507 h 1900959"/>
                  <a:gd name="connsiteX21" fmla="*/ 162339 w 1103445"/>
                  <a:gd name="connsiteY21" fmla="*/ 1778376 h 1900959"/>
                  <a:gd name="connsiteX22" fmla="*/ 354496 w 1103445"/>
                  <a:gd name="connsiteY22" fmla="*/ 1900959 h 1900959"/>
                  <a:gd name="connsiteX0" fmla="*/ 354496 w 1103445"/>
                  <a:gd name="connsiteY0" fmla="*/ 1900959 h 1900959"/>
                  <a:gd name="connsiteX1" fmla="*/ 182218 w 1103445"/>
                  <a:gd name="connsiteY1" fmla="*/ 1751872 h 1900959"/>
                  <a:gd name="connsiteX2" fmla="*/ 198783 w 1103445"/>
                  <a:gd name="connsiteY2" fmla="*/ 1400689 h 1900959"/>
                  <a:gd name="connsiteX3" fmla="*/ 82826 w 1103445"/>
                  <a:gd name="connsiteY3" fmla="*/ 1341055 h 1900959"/>
                  <a:gd name="connsiteX4" fmla="*/ 139148 w 1103445"/>
                  <a:gd name="connsiteY4" fmla="*/ 1145585 h 1900959"/>
                  <a:gd name="connsiteX5" fmla="*/ 178905 w 1103445"/>
                  <a:gd name="connsiteY5" fmla="*/ 1095889 h 1900959"/>
                  <a:gd name="connsiteX6" fmla="*/ 112644 w 1103445"/>
                  <a:gd name="connsiteY6" fmla="*/ 933550 h 1900959"/>
                  <a:gd name="connsiteX7" fmla="*/ 208722 w 1103445"/>
                  <a:gd name="connsiteY7" fmla="*/ 582368 h 1900959"/>
                  <a:gd name="connsiteX8" fmla="*/ 265044 w 1103445"/>
                  <a:gd name="connsiteY8" fmla="*/ 545924 h 1900959"/>
                  <a:gd name="connsiteX9" fmla="*/ 696743 w 1103445"/>
                  <a:gd name="connsiteY9" fmla="*/ 99366 h 1900959"/>
                  <a:gd name="connsiteX10" fmla="*/ 1103445 w 1103445"/>
                  <a:gd name="connsiteY10" fmla="*/ 0 h 1900959"/>
                  <a:gd name="connsiteX11" fmla="*/ 629478 w 1103445"/>
                  <a:gd name="connsiteY11" fmla="*/ 65533 h 1900959"/>
                  <a:gd name="connsiteX12" fmla="*/ 589722 w 1103445"/>
                  <a:gd name="connsiteY12" fmla="*/ 78785 h 1900959"/>
                  <a:gd name="connsiteX13" fmla="*/ 298174 w 1103445"/>
                  <a:gd name="connsiteY13" fmla="*/ 416715 h 1900959"/>
                  <a:gd name="connsiteX14" fmla="*/ 122583 w 1103445"/>
                  <a:gd name="connsiteY14" fmla="*/ 479663 h 1900959"/>
                  <a:gd name="connsiteX15" fmla="*/ 29818 w 1103445"/>
                  <a:gd name="connsiteY15" fmla="*/ 645315 h 1900959"/>
                  <a:gd name="connsiteX16" fmla="*/ 0 w 1103445"/>
                  <a:gd name="connsiteY16" fmla="*/ 926924 h 1900959"/>
                  <a:gd name="connsiteX17" fmla="*/ 96078 w 1103445"/>
                  <a:gd name="connsiteY17" fmla="*/ 1125707 h 1900959"/>
                  <a:gd name="connsiteX18" fmla="*/ 56322 w 1103445"/>
                  <a:gd name="connsiteY18" fmla="*/ 1291359 h 1900959"/>
                  <a:gd name="connsiteX19" fmla="*/ 19878 w 1103445"/>
                  <a:gd name="connsiteY19" fmla="*/ 1354307 h 1900959"/>
                  <a:gd name="connsiteX20" fmla="*/ 162339 w 1103445"/>
                  <a:gd name="connsiteY20" fmla="*/ 1430507 h 1900959"/>
                  <a:gd name="connsiteX21" fmla="*/ 162339 w 1103445"/>
                  <a:gd name="connsiteY21" fmla="*/ 1778376 h 1900959"/>
                  <a:gd name="connsiteX22" fmla="*/ 354496 w 1103445"/>
                  <a:gd name="connsiteY22" fmla="*/ 1900959 h 1900959"/>
                  <a:gd name="connsiteX0" fmla="*/ 354496 w 1103445"/>
                  <a:gd name="connsiteY0" fmla="*/ 1900959 h 1900959"/>
                  <a:gd name="connsiteX1" fmla="*/ 182218 w 1103445"/>
                  <a:gd name="connsiteY1" fmla="*/ 1751872 h 1900959"/>
                  <a:gd name="connsiteX2" fmla="*/ 198783 w 1103445"/>
                  <a:gd name="connsiteY2" fmla="*/ 1400689 h 1900959"/>
                  <a:gd name="connsiteX3" fmla="*/ 82826 w 1103445"/>
                  <a:gd name="connsiteY3" fmla="*/ 1341055 h 1900959"/>
                  <a:gd name="connsiteX4" fmla="*/ 139148 w 1103445"/>
                  <a:gd name="connsiteY4" fmla="*/ 1145585 h 1900959"/>
                  <a:gd name="connsiteX5" fmla="*/ 178905 w 1103445"/>
                  <a:gd name="connsiteY5" fmla="*/ 1095889 h 1900959"/>
                  <a:gd name="connsiteX6" fmla="*/ 112644 w 1103445"/>
                  <a:gd name="connsiteY6" fmla="*/ 933550 h 1900959"/>
                  <a:gd name="connsiteX7" fmla="*/ 208722 w 1103445"/>
                  <a:gd name="connsiteY7" fmla="*/ 582368 h 1900959"/>
                  <a:gd name="connsiteX8" fmla="*/ 412825 w 1103445"/>
                  <a:gd name="connsiteY8" fmla="*/ 379669 h 1900959"/>
                  <a:gd name="connsiteX9" fmla="*/ 696743 w 1103445"/>
                  <a:gd name="connsiteY9" fmla="*/ 99366 h 1900959"/>
                  <a:gd name="connsiteX10" fmla="*/ 1103445 w 1103445"/>
                  <a:gd name="connsiteY10" fmla="*/ 0 h 1900959"/>
                  <a:gd name="connsiteX11" fmla="*/ 629478 w 1103445"/>
                  <a:gd name="connsiteY11" fmla="*/ 65533 h 1900959"/>
                  <a:gd name="connsiteX12" fmla="*/ 589722 w 1103445"/>
                  <a:gd name="connsiteY12" fmla="*/ 78785 h 1900959"/>
                  <a:gd name="connsiteX13" fmla="*/ 298174 w 1103445"/>
                  <a:gd name="connsiteY13" fmla="*/ 416715 h 1900959"/>
                  <a:gd name="connsiteX14" fmla="*/ 122583 w 1103445"/>
                  <a:gd name="connsiteY14" fmla="*/ 479663 h 1900959"/>
                  <a:gd name="connsiteX15" fmla="*/ 29818 w 1103445"/>
                  <a:gd name="connsiteY15" fmla="*/ 645315 h 1900959"/>
                  <a:gd name="connsiteX16" fmla="*/ 0 w 1103445"/>
                  <a:gd name="connsiteY16" fmla="*/ 926924 h 1900959"/>
                  <a:gd name="connsiteX17" fmla="*/ 96078 w 1103445"/>
                  <a:gd name="connsiteY17" fmla="*/ 1125707 h 1900959"/>
                  <a:gd name="connsiteX18" fmla="*/ 56322 w 1103445"/>
                  <a:gd name="connsiteY18" fmla="*/ 1291359 h 1900959"/>
                  <a:gd name="connsiteX19" fmla="*/ 19878 w 1103445"/>
                  <a:gd name="connsiteY19" fmla="*/ 1354307 h 1900959"/>
                  <a:gd name="connsiteX20" fmla="*/ 162339 w 1103445"/>
                  <a:gd name="connsiteY20" fmla="*/ 1430507 h 1900959"/>
                  <a:gd name="connsiteX21" fmla="*/ 162339 w 1103445"/>
                  <a:gd name="connsiteY21" fmla="*/ 1778376 h 1900959"/>
                  <a:gd name="connsiteX22" fmla="*/ 354496 w 1103445"/>
                  <a:gd name="connsiteY22" fmla="*/ 1900959 h 1900959"/>
                  <a:gd name="connsiteX0" fmla="*/ 354496 w 1103445"/>
                  <a:gd name="connsiteY0" fmla="*/ 1900959 h 1900959"/>
                  <a:gd name="connsiteX1" fmla="*/ 182218 w 1103445"/>
                  <a:gd name="connsiteY1" fmla="*/ 1751872 h 1900959"/>
                  <a:gd name="connsiteX2" fmla="*/ 198783 w 1103445"/>
                  <a:gd name="connsiteY2" fmla="*/ 1400689 h 1900959"/>
                  <a:gd name="connsiteX3" fmla="*/ 82826 w 1103445"/>
                  <a:gd name="connsiteY3" fmla="*/ 1341055 h 1900959"/>
                  <a:gd name="connsiteX4" fmla="*/ 139148 w 1103445"/>
                  <a:gd name="connsiteY4" fmla="*/ 1145585 h 1900959"/>
                  <a:gd name="connsiteX5" fmla="*/ 178905 w 1103445"/>
                  <a:gd name="connsiteY5" fmla="*/ 1095889 h 1900959"/>
                  <a:gd name="connsiteX6" fmla="*/ 122476 w 1103445"/>
                  <a:gd name="connsiteY6" fmla="*/ 894221 h 1900959"/>
                  <a:gd name="connsiteX7" fmla="*/ 208722 w 1103445"/>
                  <a:gd name="connsiteY7" fmla="*/ 582368 h 1900959"/>
                  <a:gd name="connsiteX8" fmla="*/ 412825 w 1103445"/>
                  <a:gd name="connsiteY8" fmla="*/ 379669 h 1900959"/>
                  <a:gd name="connsiteX9" fmla="*/ 696743 w 1103445"/>
                  <a:gd name="connsiteY9" fmla="*/ 99366 h 1900959"/>
                  <a:gd name="connsiteX10" fmla="*/ 1103445 w 1103445"/>
                  <a:gd name="connsiteY10" fmla="*/ 0 h 1900959"/>
                  <a:gd name="connsiteX11" fmla="*/ 629478 w 1103445"/>
                  <a:gd name="connsiteY11" fmla="*/ 65533 h 1900959"/>
                  <a:gd name="connsiteX12" fmla="*/ 589722 w 1103445"/>
                  <a:gd name="connsiteY12" fmla="*/ 78785 h 1900959"/>
                  <a:gd name="connsiteX13" fmla="*/ 298174 w 1103445"/>
                  <a:gd name="connsiteY13" fmla="*/ 416715 h 1900959"/>
                  <a:gd name="connsiteX14" fmla="*/ 122583 w 1103445"/>
                  <a:gd name="connsiteY14" fmla="*/ 479663 h 1900959"/>
                  <a:gd name="connsiteX15" fmla="*/ 29818 w 1103445"/>
                  <a:gd name="connsiteY15" fmla="*/ 645315 h 1900959"/>
                  <a:gd name="connsiteX16" fmla="*/ 0 w 1103445"/>
                  <a:gd name="connsiteY16" fmla="*/ 926924 h 1900959"/>
                  <a:gd name="connsiteX17" fmla="*/ 96078 w 1103445"/>
                  <a:gd name="connsiteY17" fmla="*/ 1125707 h 1900959"/>
                  <a:gd name="connsiteX18" fmla="*/ 56322 w 1103445"/>
                  <a:gd name="connsiteY18" fmla="*/ 1291359 h 1900959"/>
                  <a:gd name="connsiteX19" fmla="*/ 19878 w 1103445"/>
                  <a:gd name="connsiteY19" fmla="*/ 1354307 h 1900959"/>
                  <a:gd name="connsiteX20" fmla="*/ 162339 w 1103445"/>
                  <a:gd name="connsiteY20" fmla="*/ 1430507 h 1900959"/>
                  <a:gd name="connsiteX21" fmla="*/ 162339 w 1103445"/>
                  <a:gd name="connsiteY21" fmla="*/ 1778376 h 1900959"/>
                  <a:gd name="connsiteX22" fmla="*/ 354496 w 1103445"/>
                  <a:gd name="connsiteY22" fmla="*/ 1900959 h 1900959"/>
                  <a:gd name="connsiteX0" fmla="*/ 354496 w 1103445"/>
                  <a:gd name="connsiteY0" fmla="*/ 1900959 h 1900959"/>
                  <a:gd name="connsiteX1" fmla="*/ 182218 w 1103445"/>
                  <a:gd name="connsiteY1" fmla="*/ 1751872 h 1900959"/>
                  <a:gd name="connsiteX2" fmla="*/ 198783 w 1103445"/>
                  <a:gd name="connsiteY2" fmla="*/ 1400689 h 1900959"/>
                  <a:gd name="connsiteX3" fmla="*/ 82826 w 1103445"/>
                  <a:gd name="connsiteY3" fmla="*/ 1341055 h 1900959"/>
                  <a:gd name="connsiteX4" fmla="*/ 139148 w 1103445"/>
                  <a:gd name="connsiteY4" fmla="*/ 1145585 h 1900959"/>
                  <a:gd name="connsiteX5" fmla="*/ 178905 w 1103445"/>
                  <a:gd name="connsiteY5" fmla="*/ 1095889 h 1900959"/>
                  <a:gd name="connsiteX6" fmla="*/ 122476 w 1103445"/>
                  <a:gd name="connsiteY6" fmla="*/ 894221 h 1900959"/>
                  <a:gd name="connsiteX7" fmla="*/ 218554 w 1103445"/>
                  <a:gd name="connsiteY7" fmla="*/ 582368 h 1900959"/>
                  <a:gd name="connsiteX8" fmla="*/ 412825 w 1103445"/>
                  <a:gd name="connsiteY8" fmla="*/ 379669 h 1900959"/>
                  <a:gd name="connsiteX9" fmla="*/ 696743 w 1103445"/>
                  <a:gd name="connsiteY9" fmla="*/ 99366 h 1900959"/>
                  <a:gd name="connsiteX10" fmla="*/ 1103445 w 1103445"/>
                  <a:gd name="connsiteY10" fmla="*/ 0 h 1900959"/>
                  <a:gd name="connsiteX11" fmla="*/ 629478 w 1103445"/>
                  <a:gd name="connsiteY11" fmla="*/ 65533 h 1900959"/>
                  <a:gd name="connsiteX12" fmla="*/ 589722 w 1103445"/>
                  <a:gd name="connsiteY12" fmla="*/ 78785 h 1900959"/>
                  <a:gd name="connsiteX13" fmla="*/ 298174 w 1103445"/>
                  <a:gd name="connsiteY13" fmla="*/ 416715 h 1900959"/>
                  <a:gd name="connsiteX14" fmla="*/ 122583 w 1103445"/>
                  <a:gd name="connsiteY14" fmla="*/ 479663 h 1900959"/>
                  <a:gd name="connsiteX15" fmla="*/ 29818 w 1103445"/>
                  <a:gd name="connsiteY15" fmla="*/ 645315 h 1900959"/>
                  <a:gd name="connsiteX16" fmla="*/ 0 w 1103445"/>
                  <a:gd name="connsiteY16" fmla="*/ 926924 h 1900959"/>
                  <a:gd name="connsiteX17" fmla="*/ 96078 w 1103445"/>
                  <a:gd name="connsiteY17" fmla="*/ 1125707 h 1900959"/>
                  <a:gd name="connsiteX18" fmla="*/ 56322 w 1103445"/>
                  <a:gd name="connsiteY18" fmla="*/ 1291359 h 1900959"/>
                  <a:gd name="connsiteX19" fmla="*/ 19878 w 1103445"/>
                  <a:gd name="connsiteY19" fmla="*/ 1354307 h 1900959"/>
                  <a:gd name="connsiteX20" fmla="*/ 162339 w 1103445"/>
                  <a:gd name="connsiteY20" fmla="*/ 1430507 h 1900959"/>
                  <a:gd name="connsiteX21" fmla="*/ 162339 w 1103445"/>
                  <a:gd name="connsiteY21" fmla="*/ 1778376 h 1900959"/>
                  <a:gd name="connsiteX22" fmla="*/ 354496 w 1103445"/>
                  <a:gd name="connsiteY22" fmla="*/ 1900959 h 1900959"/>
                  <a:gd name="connsiteX0" fmla="*/ 354496 w 1103445"/>
                  <a:gd name="connsiteY0" fmla="*/ 1900959 h 1900959"/>
                  <a:gd name="connsiteX1" fmla="*/ 182218 w 1103445"/>
                  <a:gd name="connsiteY1" fmla="*/ 1751872 h 1900959"/>
                  <a:gd name="connsiteX2" fmla="*/ 198783 w 1103445"/>
                  <a:gd name="connsiteY2" fmla="*/ 1400689 h 1900959"/>
                  <a:gd name="connsiteX3" fmla="*/ 82826 w 1103445"/>
                  <a:gd name="connsiteY3" fmla="*/ 1341055 h 1900959"/>
                  <a:gd name="connsiteX4" fmla="*/ 139148 w 1103445"/>
                  <a:gd name="connsiteY4" fmla="*/ 1145585 h 1900959"/>
                  <a:gd name="connsiteX5" fmla="*/ 178905 w 1103445"/>
                  <a:gd name="connsiteY5" fmla="*/ 1095889 h 1900959"/>
                  <a:gd name="connsiteX6" fmla="*/ 122476 w 1103445"/>
                  <a:gd name="connsiteY6" fmla="*/ 894221 h 1900959"/>
                  <a:gd name="connsiteX7" fmla="*/ 198890 w 1103445"/>
                  <a:gd name="connsiteY7" fmla="*/ 562703 h 1900959"/>
                  <a:gd name="connsiteX8" fmla="*/ 412825 w 1103445"/>
                  <a:gd name="connsiteY8" fmla="*/ 379669 h 1900959"/>
                  <a:gd name="connsiteX9" fmla="*/ 696743 w 1103445"/>
                  <a:gd name="connsiteY9" fmla="*/ 99366 h 1900959"/>
                  <a:gd name="connsiteX10" fmla="*/ 1103445 w 1103445"/>
                  <a:gd name="connsiteY10" fmla="*/ 0 h 1900959"/>
                  <a:gd name="connsiteX11" fmla="*/ 629478 w 1103445"/>
                  <a:gd name="connsiteY11" fmla="*/ 65533 h 1900959"/>
                  <a:gd name="connsiteX12" fmla="*/ 589722 w 1103445"/>
                  <a:gd name="connsiteY12" fmla="*/ 78785 h 1900959"/>
                  <a:gd name="connsiteX13" fmla="*/ 298174 w 1103445"/>
                  <a:gd name="connsiteY13" fmla="*/ 416715 h 1900959"/>
                  <a:gd name="connsiteX14" fmla="*/ 122583 w 1103445"/>
                  <a:gd name="connsiteY14" fmla="*/ 479663 h 1900959"/>
                  <a:gd name="connsiteX15" fmla="*/ 29818 w 1103445"/>
                  <a:gd name="connsiteY15" fmla="*/ 645315 h 1900959"/>
                  <a:gd name="connsiteX16" fmla="*/ 0 w 1103445"/>
                  <a:gd name="connsiteY16" fmla="*/ 926924 h 1900959"/>
                  <a:gd name="connsiteX17" fmla="*/ 96078 w 1103445"/>
                  <a:gd name="connsiteY17" fmla="*/ 1125707 h 1900959"/>
                  <a:gd name="connsiteX18" fmla="*/ 56322 w 1103445"/>
                  <a:gd name="connsiteY18" fmla="*/ 1291359 h 1900959"/>
                  <a:gd name="connsiteX19" fmla="*/ 19878 w 1103445"/>
                  <a:gd name="connsiteY19" fmla="*/ 1354307 h 1900959"/>
                  <a:gd name="connsiteX20" fmla="*/ 162339 w 1103445"/>
                  <a:gd name="connsiteY20" fmla="*/ 1430507 h 1900959"/>
                  <a:gd name="connsiteX21" fmla="*/ 162339 w 1103445"/>
                  <a:gd name="connsiteY21" fmla="*/ 1778376 h 1900959"/>
                  <a:gd name="connsiteX22" fmla="*/ 354496 w 1103445"/>
                  <a:gd name="connsiteY22" fmla="*/ 1900959 h 1900959"/>
                  <a:gd name="connsiteX0" fmla="*/ 354496 w 1103445"/>
                  <a:gd name="connsiteY0" fmla="*/ 1900959 h 1900959"/>
                  <a:gd name="connsiteX1" fmla="*/ 182218 w 1103445"/>
                  <a:gd name="connsiteY1" fmla="*/ 1751872 h 1900959"/>
                  <a:gd name="connsiteX2" fmla="*/ 198783 w 1103445"/>
                  <a:gd name="connsiteY2" fmla="*/ 1400689 h 1900959"/>
                  <a:gd name="connsiteX3" fmla="*/ 82826 w 1103445"/>
                  <a:gd name="connsiteY3" fmla="*/ 1341055 h 1900959"/>
                  <a:gd name="connsiteX4" fmla="*/ 139148 w 1103445"/>
                  <a:gd name="connsiteY4" fmla="*/ 1145585 h 1900959"/>
                  <a:gd name="connsiteX5" fmla="*/ 178905 w 1103445"/>
                  <a:gd name="connsiteY5" fmla="*/ 1095889 h 1900959"/>
                  <a:gd name="connsiteX6" fmla="*/ 122476 w 1103445"/>
                  <a:gd name="connsiteY6" fmla="*/ 835227 h 1900959"/>
                  <a:gd name="connsiteX7" fmla="*/ 198890 w 1103445"/>
                  <a:gd name="connsiteY7" fmla="*/ 562703 h 1900959"/>
                  <a:gd name="connsiteX8" fmla="*/ 412825 w 1103445"/>
                  <a:gd name="connsiteY8" fmla="*/ 379669 h 1900959"/>
                  <a:gd name="connsiteX9" fmla="*/ 696743 w 1103445"/>
                  <a:gd name="connsiteY9" fmla="*/ 99366 h 1900959"/>
                  <a:gd name="connsiteX10" fmla="*/ 1103445 w 1103445"/>
                  <a:gd name="connsiteY10" fmla="*/ 0 h 1900959"/>
                  <a:gd name="connsiteX11" fmla="*/ 629478 w 1103445"/>
                  <a:gd name="connsiteY11" fmla="*/ 65533 h 1900959"/>
                  <a:gd name="connsiteX12" fmla="*/ 589722 w 1103445"/>
                  <a:gd name="connsiteY12" fmla="*/ 78785 h 1900959"/>
                  <a:gd name="connsiteX13" fmla="*/ 298174 w 1103445"/>
                  <a:gd name="connsiteY13" fmla="*/ 416715 h 1900959"/>
                  <a:gd name="connsiteX14" fmla="*/ 122583 w 1103445"/>
                  <a:gd name="connsiteY14" fmla="*/ 479663 h 1900959"/>
                  <a:gd name="connsiteX15" fmla="*/ 29818 w 1103445"/>
                  <a:gd name="connsiteY15" fmla="*/ 645315 h 1900959"/>
                  <a:gd name="connsiteX16" fmla="*/ 0 w 1103445"/>
                  <a:gd name="connsiteY16" fmla="*/ 926924 h 1900959"/>
                  <a:gd name="connsiteX17" fmla="*/ 96078 w 1103445"/>
                  <a:gd name="connsiteY17" fmla="*/ 1125707 h 1900959"/>
                  <a:gd name="connsiteX18" fmla="*/ 56322 w 1103445"/>
                  <a:gd name="connsiteY18" fmla="*/ 1291359 h 1900959"/>
                  <a:gd name="connsiteX19" fmla="*/ 19878 w 1103445"/>
                  <a:gd name="connsiteY19" fmla="*/ 1354307 h 1900959"/>
                  <a:gd name="connsiteX20" fmla="*/ 162339 w 1103445"/>
                  <a:gd name="connsiteY20" fmla="*/ 1430507 h 1900959"/>
                  <a:gd name="connsiteX21" fmla="*/ 162339 w 1103445"/>
                  <a:gd name="connsiteY21" fmla="*/ 1778376 h 1900959"/>
                  <a:gd name="connsiteX22" fmla="*/ 354496 w 1103445"/>
                  <a:gd name="connsiteY22" fmla="*/ 1900959 h 1900959"/>
                  <a:gd name="connsiteX0" fmla="*/ 354496 w 1103445"/>
                  <a:gd name="connsiteY0" fmla="*/ 1900959 h 1900959"/>
                  <a:gd name="connsiteX1" fmla="*/ 182218 w 1103445"/>
                  <a:gd name="connsiteY1" fmla="*/ 1751872 h 1900959"/>
                  <a:gd name="connsiteX2" fmla="*/ 198783 w 1103445"/>
                  <a:gd name="connsiteY2" fmla="*/ 1400689 h 1900959"/>
                  <a:gd name="connsiteX3" fmla="*/ 82826 w 1103445"/>
                  <a:gd name="connsiteY3" fmla="*/ 1341055 h 1900959"/>
                  <a:gd name="connsiteX4" fmla="*/ 139148 w 1103445"/>
                  <a:gd name="connsiteY4" fmla="*/ 1145585 h 1900959"/>
                  <a:gd name="connsiteX5" fmla="*/ 178905 w 1103445"/>
                  <a:gd name="connsiteY5" fmla="*/ 1095889 h 1900959"/>
                  <a:gd name="connsiteX6" fmla="*/ 122476 w 1103445"/>
                  <a:gd name="connsiteY6" fmla="*/ 835227 h 1900959"/>
                  <a:gd name="connsiteX7" fmla="*/ 208722 w 1103445"/>
                  <a:gd name="connsiteY7" fmla="*/ 523374 h 1900959"/>
                  <a:gd name="connsiteX8" fmla="*/ 412825 w 1103445"/>
                  <a:gd name="connsiteY8" fmla="*/ 379669 h 1900959"/>
                  <a:gd name="connsiteX9" fmla="*/ 696743 w 1103445"/>
                  <a:gd name="connsiteY9" fmla="*/ 99366 h 1900959"/>
                  <a:gd name="connsiteX10" fmla="*/ 1103445 w 1103445"/>
                  <a:gd name="connsiteY10" fmla="*/ 0 h 1900959"/>
                  <a:gd name="connsiteX11" fmla="*/ 629478 w 1103445"/>
                  <a:gd name="connsiteY11" fmla="*/ 65533 h 1900959"/>
                  <a:gd name="connsiteX12" fmla="*/ 589722 w 1103445"/>
                  <a:gd name="connsiteY12" fmla="*/ 78785 h 1900959"/>
                  <a:gd name="connsiteX13" fmla="*/ 298174 w 1103445"/>
                  <a:gd name="connsiteY13" fmla="*/ 416715 h 1900959"/>
                  <a:gd name="connsiteX14" fmla="*/ 122583 w 1103445"/>
                  <a:gd name="connsiteY14" fmla="*/ 479663 h 1900959"/>
                  <a:gd name="connsiteX15" fmla="*/ 29818 w 1103445"/>
                  <a:gd name="connsiteY15" fmla="*/ 645315 h 1900959"/>
                  <a:gd name="connsiteX16" fmla="*/ 0 w 1103445"/>
                  <a:gd name="connsiteY16" fmla="*/ 926924 h 1900959"/>
                  <a:gd name="connsiteX17" fmla="*/ 96078 w 1103445"/>
                  <a:gd name="connsiteY17" fmla="*/ 1125707 h 1900959"/>
                  <a:gd name="connsiteX18" fmla="*/ 56322 w 1103445"/>
                  <a:gd name="connsiteY18" fmla="*/ 1291359 h 1900959"/>
                  <a:gd name="connsiteX19" fmla="*/ 19878 w 1103445"/>
                  <a:gd name="connsiteY19" fmla="*/ 1354307 h 1900959"/>
                  <a:gd name="connsiteX20" fmla="*/ 162339 w 1103445"/>
                  <a:gd name="connsiteY20" fmla="*/ 1430507 h 1900959"/>
                  <a:gd name="connsiteX21" fmla="*/ 162339 w 1103445"/>
                  <a:gd name="connsiteY21" fmla="*/ 1778376 h 1900959"/>
                  <a:gd name="connsiteX22" fmla="*/ 354496 w 1103445"/>
                  <a:gd name="connsiteY22" fmla="*/ 1900959 h 190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03445" h="1900959">
                    <a:moveTo>
                      <a:pt x="354496" y="1900959"/>
                    </a:moveTo>
                    <a:lnTo>
                      <a:pt x="182218" y="1751872"/>
                    </a:lnTo>
                    <a:lnTo>
                      <a:pt x="198783" y="1400689"/>
                    </a:lnTo>
                    <a:lnTo>
                      <a:pt x="82826" y="1341055"/>
                    </a:lnTo>
                    <a:lnTo>
                      <a:pt x="139148" y="1145585"/>
                    </a:lnTo>
                    <a:lnTo>
                      <a:pt x="178905" y="1095889"/>
                    </a:lnTo>
                    <a:lnTo>
                      <a:pt x="122476" y="835227"/>
                    </a:lnTo>
                    <a:lnTo>
                      <a:pt x="208722" y="523374"/>
                    </a:lnTo>
                    <a:lnTo>
                      <a:pt x="412825" y="379669"/>
                    </a:lnTo>
                    <a:lnTo>
                      <a:pt x="696743" y="99366"/>
                    </a:lnTo>
                    <a:lnTo>
                      <a:pt x="1103445" y="0"/>
                    </a:lnTo>
                    <a:lnTo>
                      <a:pt x="629478" y="65533"/>
                    </a:lnTo>
                    <a:lnTo>
                      <a:pt x="589722" y="78785"/>
                    </a:lnTo>
                    <a:lnTo>
                      <a:pt x="298174" y="416715"/>
                    </a:lnTo>
                    <a:lnTo>
                      <a:pt x="122583" y="479663"/>
                    </a:lnTo>
                    <a:lnTo>
                      <a:pt x="29818" y="645315"/>
                    </a:lnTo>
                    <a:lnTo>
                      <a:pt x="0" y="926924"/>
                    </a:lnTo>
                    <a:lnTo>
                      <a:pt x="96078" y="1125707"/>
                    </a:lnTo>
                    <a:lnTo>
                      <a:pt x="56322" y="1291359"/>
                    </a:lnTo>
                    <a:lnTo>
                      <a:pt x="19878" y="1354307"/>
                    </a:lnTo>
                    <a:lnTo>
                      <a:pt x="162339" y="1430507"/>
                    </a:lnTo>
                    <a:lnTo>
                      <a:pt x="162339" y="1778376"/>
                    </a:lnTo>
                    <a:lnTo>
                      <a:pt x="354496" y="1900959"/>
                    </a:lnTo>
                    <a:close/>
                  </a:path>
                </a:pathLst>
              </a:custGeom>
              <a:solidFill>
                <a:srgbClr val="FFC184">
                  <a:lumMod val="75000"/>
                  <a:alpha val="50000"/>
                </a:srgbClr>
              </a:solidFill>
              <a:ln w="6350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61 Forma libre">
                <a:extLst>
                  <a:ext uri="{FF2B5EF4-FFF2-40B4-BE49-F238E27FC236}">
                    <a16:creationId xmlns:a16="http://schemas.microsoft.com/office/drawing/2014/main" id="{31B6925B-2BF6-72FB-605D-06EB53E09F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43228" y="3474467"/>
                <a:ext cx="1268913" cy="2077588"/>
              </a:xfrm>
              <a:custGeom>
                <a:avLst/>
                <a:gdLst>
                  <a:gd name="connsiteX0" fmla="*/ 1066800 w 1500809"/>
                  <a:gd name="connsiteY0" fmla="*/ 0 h 1997765"/>
                  <a:gd name="connsiteX1" fmla="*/ 1076740 w 1500809"/>
                  <a:gd name="connsiteY1" fmla="*/ 96078 h 1997765"/>
                  <a:gd name="connsiteX2" fmla="*/ 1086679 w 1500809"/>
                  <a:gd name="connsiteY2" fmla="*/ 122583 h 1997765"/>
                  <a:gd name="connsiteX3" fmla="*/ 1123122 w 1500809"/>
                  <a:gd name="connsiteY3" fmla="*/ 125896 h 1997765"/>
                  <a:gd name="connsiteX4" fmla="*/ 1103244 w 1500809"/>
                  <a:gd name="connsiteY4" fmla="*/ 152400 h 1997765"/>
                  <a:gd name="connsiteX5" fmla="*/ 1156253 w 1500809"/>
                  <a:gd name="connsiteY5" fmla="*/ 182218 h 1997765"/>
                  <a:gd name="connsiteX6" fmla="*/ 1156253 w 1500809"/>
                  <a:gd name="connsiteY6" fmla="*/ 218661 h 1997765"/>
                  <a:gd name="connsiteX7" fmla="*/ 1156253 w 1500809"/>
                  <a:gd name="connsiteY7" fmla="*/ 258418 h 1997765"/>
                  <a:gd name="connsiteX8" fmla="*/ 1202635 w 1500809"/>
                  <a:gd name="connsiteY8" fmla="*/ 288235 h 1997765"/>
                  <a:gd name="connsiteX9" fmla="*/ 1169505 w 1500809"/>
                  <a:gd name="connsiteY9" fmla="*/ 311426 h 1997765"/>
                  <a:gd name="connsiteX10" fmla="*/ 1212574 w 1500809"/>
                  <a:gd name="connsiteY10" fmla="*/ 341244 h 1997765"/>
                  <a:gd name="connsiteX11" fmla="*/ 1196009 w 1500809"/>
                  <a:gd name="connsiteY11" fmla="*/ 400878 h 1997765"/>
                  <a:gd name="connsiteX12" fmla="*/ 1239079 w 1500809"/>
                  <a:gd name="connsiteY12" fmla="*/ 417444 h 1997765"/>
                  <a:gd name="connsiteX13" fmla="*/ 1229140 w 1500809"/>
                  <a:gd name="connsiteY13" fmla="*/ 450574 h 1997765"/>
                  <a:gd name="connsiteX14" fmla="*/ 1258957 w 1500809"/>
                  <a:gd name="connsiteY14" fmla="*/ 463826 h 1997765"/>
                  <a:gd name="connsiteX15" fmla="*/ 1255644 w 1500809"/>
                  <a:gd name="connsiteY15" fmla="*/ 493644 h 1997765"/>
                  <a:gd name="connsiteX16" fmla="*/ 1315279 w 1500809"/>
                  <a:gd name="connsiteY16" fmla="*/ 516835 h 1997765"/>
                  <a:gd name="connsiteX17" fmla="*/ 1288774 w 1500809"/>
                  <a:gd name="connsiteY17" fmla="*/ 540026 h 1997765"/>
                  <a:gd name="connsiteX18" fmla="*/ 1331844 w 1500809"/>
                  <a:gd name="connsiteY18" fmla="*/ 566531 h 1997765"/>
                  <a:gd name="connsiteX19" fmla="*/ 1311966 w 1500809"/>
                  <a:gd name="connsiteY19" fmla="*/ 593035 h 1997765"/>
                  <a:gd name="connsiteX20" fmla="*/ 1368287 w 1500809"/>
                  <a:gd name="connsiteY20" fmla="*/ 619539 h 1997765"/>
                  <a:gd name="connsiteX21" fmla="*/ 1355035 w 1500809"/>
                  <a:gd name="connsiteY21" fmla="*/ 649357 h 1997765"/>
                  <a:gd name="connsiteX22" fmla="*/ 1381540 w 1500809"/>
                  <a:gd name="connsiteY22" fmla="*/ 685800 h 1997765"/>
                  <a:gd name="connsiteX23" fmla="*/ 1444487 w 1500809"/>
                  <a:gd name="connsiteY23" fmla="*/ 672548 h 1997765"/>
                  <a:gd name="connsiteX24" fmla="*/ 1457740 w 1500809"/>
                  <a:gd name="connsiteY24" fmla="*/ 659296 h 1997765"/>
                  <a:gd name="connsiteX25" fmla="*/ 1461053 w 1500809"/>
                  <a:gd name="connsiteY25" fmla="*/ 718931 h 1997765"/>
                  <a:gd name="connsiteX26" fmla="*/ 1437861 w 1500809"/>
                  <a:gd name="connsiteY26" fmla="*/ 738809 h 1997765"/>
                  <a:gd name="connsiteX27" fmla="*/ 1457740 w 1500809"/>
                  <a:gd name="connsiteY27" fmla="*/ 762000 h 1997765"/>
                  <a:gd name="connsiteX28" fmla="*/ 1437861 w 1500809"/>
                  <a:gd name="connsiteY28" fmla="*/ 808383 h 1997765"/>
                  <a:gd name="connsiteX29" fmla="*/ 1500809 w 1500809"/>
                  <a:gd name="connsiteY29" fmla="*/ 828261 h 1997765"/>
                  <a:gd name="connsiteX30" fmla="*/ 1467679 w 1500809"/>
                  <a:gd name="connsiteY30" fmla="*/ 877957 h 1997765"/>
                  <a:gd name="connsiteX31" fmla="*/ 1364974 w 1500809"/>
                  <a:gd name="connsiteY31" fmla="*/ 868018 h 1997765"/>
                  <a:gd name="connsiteX32" fmla="*/ 1275522 w 1500809"/>
                  <a:gd name="connsiteY32" fmla="*/ 1076739 h 1997765"/>
                  <a:gd name="connsiteX33" fmla="*/ 1305340 w 1500809"/>
                  <a:gd name="connsiteY33" fmla="*/ 1391478 h 1997765"/>
                  <a:gd name="connsiteX34" fmla="*/ 1222513 w 1500809"/>
                  <a:gd name="connsiteY34" fmla="*/ 1732722 h 1997765"/>
                  <a:gd name="connsiteX35" fmla="*/ 1321905 w 1500809"/>
                  <a:gd name="connsiteY35" fmla="*/ 1808922 h 1997765"/>
                  <a:gd name="connsiteX36" fmla="*/ 1275522 w 1500809"/>
                  <a:gd name="connsiteY36" fmla="*/ 1812235 h 1997765"/>
                  <a:gd name="connsiteX37" fmla="*/ 1335157 w 1500809"/>
                  <a:gd name="connsiteY37" fmla="*/ 1865244 h 1997765"/>
                  <a:gd name="connsiteX38" fmla="*/ 1282148 w 1500809"/>
                  <a:gd name="connsiteY38" fmla="*/ 1888435 h 1997765"/>
                  <a:gd name="connsiteX39" fmla="*/ 1351722 w 1500809"/>
                  <a:gd name="connsiteY39" fmla="*/ 1944757 h 1997765"/>
                  <a:gd name="connsiteX40" fmla="*/ 1298713 w 1500809"/>
                  <a:gd name="connsiteY40" fmla="*/ 1958009 h 1997765"/>
                  <a:gd name="connsiteX41" fmla="*/ 1308653 w 1500809"/>
                  <a:gd name="connsiteY41" fmla="*/ 1997765 h 1997765"/>
                  <a:gd name="connsiteX42" fmla="*/ 1192696 w 1500809"/>
                  <a:gd name="connsiteY42" fmla="*/ 1938131 h 1997765"/>
                  <a:gd name="connsiteX43" fmla="*/ 1159566 w 1500809"/>
                  <a:gd name="connsiteY43" fmla="*/ 1931504 h 1997765"/>
                  <a:gd name="connsiteX44" fmla="*/ 1056861 w 1500809"/>
                  <a:gd name="connsiteY44" fmla="*/ 1971261 h 1997765"/>
                  <a:gd name="connsiteX45" fmla="*/ 947531 w 1500809"/>
                  <a:gd name="connsiteY45" fmla="*/ 1908313 h 1997765"/>
                  <a:gd name="connsiteX46" fmla="*/ 914400 w 1500809"/>
                  <a:gd name="connsiteY46" fmla="*/ 1924878 h 1997765"/>
                  <a:gd name="connsiteX47" fmla="*/ 914400 w 1500809"/>
                  <a:gd name="connsiteY47" fmla="*/ 1878496 h 1997765"/>
                  <a:gd name="connsiteX48" fmla="*/ 868018 w 1500809"/>
                  <a:gd name="connsiteY48" fmla="*/ 1924878 h 1997765"/>
                  <a:gd name="connsiteX49" fmla="*/ 864705 w 1500809"/>
                  <a:gd name="connsiteY49" fmla="*/ 1875183 h 1997765"/>
                  <a:gd name="connsiteX50" fmla="*/ 815009 w 1500809"/>
                  <a:gd name="connsiteY50" fmla="*/ 1934818 h 1997765"/>
                  <a:gd name="connsiteX51" fmla="*/ 778566 w 1500809"/>
                  <a:gd name="connsiteY51" fmla="*/ 1918252 h 1997765"/>
                  <a:gd name="connsiteX52" fmla="*/ 758687 w 1500809"/>
                  <a:gd name="connsiteY52" fmla="*/ 1958009 h 1997765"/>
                  <a:gd name="connsiteX53" fmla="*/ 718931 w 1500809"/>
                  <a:gd name="connsiteY53" fmla="*/ 1967948 h 1997765"/>
                  <a:gd name="connsiteX54" fmla="*/ 712305 w 1500809"/>
                  <a:gd name="connsiteY54" fmla="*/ 1997765 h 1997765"/>
                  <a:gd name="connsiteX55" fmla="*/ 665922 w 1500809"/>
                  <a:gd name="connsiteY55" fmla="*/ 1944757 h 1997765"/>
                  <a:gd name="connsiteX56" fmla="*/ 632792 w 1500809"/>
                  <a:gd name="connsiteY56" fmla="*/ 1977887 h 1997765"/>
                  <a:gd name="connsiteX57" fmla="*/ 589722 w 1500809"/>
                  <a:gd name="connsiteY57" fmla="*/ 1944757 h 1997765"/>
                  <a:gd name="connsiteX58" fmla="*/ 566531 w 1500809"/>
                  <a:gd name="connsiteY58" fmla="*/ 1891748 h 1997765"/>
                  <a:gd name="connsiteX59" fmla="*/ 533400 w 1500809"/>
                  <a:gd name="connsiteY59" fmla="*/ 1881809 h 1997765"/>
                  <a:gd name="connsiteX60" fmla="*/ 490331 w 1500809"/>
                  <a:gd name="connsiteY60" fmla="*/ 1881809 h 1997765"/>
                  <a:gd name="connsiteX61" fmla="*/ 447261 w 1500809"/>
                  <a:gd name="connsiteY61" fmla="*/ 1931504 h 1997765"/>
                  <a:gd name="connsiteX62" fmla="*/ 400879 w 1500809"/>
                  <a:gd name="connsiteY62" fmla="*/ 1885122 h 1997765"/>
                  <a:gd name="connsiteX63" fmla="*/ 384313 w 1500809"/>
                  <a:gd name="connsiteY63" fmla="*/ 1812235 h 1997765"/>
                  <a:gd name="connsiteX64" fmla="*/ 384313 w 1500809"/>
                  <a:gd name="connsiteY64" fmla="*/ 1752600 h 1997765"/>
                  <a:gd name="connsiteX65" fmla="*/ 394253 w 1500809"/>
                  <a:gd name="connsiteY65" fmla="*/ 1702904 h 1997765"/>
                  <a:gd name="connsiteX66" fmla="*/ 351183 w 1500809"/>
                  <a:gd name="connsiteY66" fmla="*/ 1620078 h 1997765"/>
                  <a:gd name="connsiteX67" fmla="*/ 321366 w 1500809"/>
                  <a:gd name="connsiteY67" fmla="*/ 1686339 h 1997765"/>
                  <a:gd name="connsiteX68" fmla="*/ 274983 w 1500809"/>
                  <a:gd name="connsiteY68" fmla="*/ 1752600 h 1997765"/>
                  <a:gd name="connsiteX69" fmla="*/ 238540 w 1500809"/>
                  <a:gd name="connsiteY69" fmla="*/ 1772478 h 1997765"/>
                  <a:gd name="connsiteX70" fmla="*/ 99392 w 1500809"/>
                  <a:gd name="connsiteY70" fmla="*/ 1663148 h 1997765"/>
                  <a:gd name="connsiteX71" fmla="*/ 109331 w 1500809"/>
                  <a:gd name="connsiteY71" fmla="*/ 1311965 h 1997765"/>
                  <a:gd name="connsiteX72" fmla="*/ 0 w 1500809"/>
                  <a:gd name="connsiteY72" fmla="*/ 1252331 h 1997765"/>
                  <a:gd name="connsiteX73" fmla="*/ 62948 w 1500809"/>
                  <a:gd name="connsiteY73" fmla="*/ 1053548 h 1997765"/>
                  <a:gd name="connsiteX74" fmla="*/ 96079 w 1500809"/>
                  <a:gd name="connsiteY74" fmla="*/ 1007165 h 1997765"/>
                  <a:gd name="connsiteX75" fmla="*/ 29818 w 1500809"/>
                  <a:gd name="connsiteY75" fmla="*/ 851452 h 1997765"/>
                  <a:gd name="connsiteX76" fmla="*/ 122583 w 1500809"/>
                  <a:gd name="connsiteY76" fmla="*/ 503583 h 1997765"/>
                  <a:gd name="connsiteX77" fmla="*/ 192157 w 1500809"/>
                  <a:gd name="connsiteY77" fmla="*/ 457200 h 1997765"/>
                  <a:gd name="connsiteX78" fmla="*/ 536713 w 1500809"/>
                  <a:gd name="connsiteY78" fmla="*/ 33131 h 1997765"/>
                  <a:gd name="connsiteX79" fmla="*/ 1066800 w 1500809"/>
                  <a:gd name="connsiteY79" fmla="*/ 0 h 1997765"/>
                  <a:gd name="connsiteX0" fmla="*/ 1066800 w 1500809"/>
                  <a:gd name="connsiteY0" fmla="*/ 0 h 1997765"/>
                  <a:gd name="connsiteX1" fmla="*/ 1076740 w 1500809"/>
                  <a:gd name="connsiteY1" fmla="*/ 96078 h 1997765"/>
                  <a:gd name="connsiteX2" fmla="*/ 1086679 w 1500809"/>
                  <a:gd name="connsiteY2" fmla="*/ 122583 h 1997765"/>
                  <a:gd name="connsiteX3" fmla="*/ 1123122 w 1500809"/>
                  <a:gd name="connsiteY3" fmla="*/ 125896 h 1997765"/>
                  <a:gd name="connsiteX4" fmla="*/ 1103244 w 1500809"/>
                  <a:gd name="connsiteY4" fmla="*/ 152400 h 1997765"/>
                  <a:gd name="connsiteX5" fmla="*/ 1156253 w 1500809"/>
                  <a:gd name="connsiteY5" fmla="*/ 182218 h 1997765"/>
                  <a:gd name="connsiteX6" fmla="*/ 1156253 w 1500809"/>
                  <a:gd name="connsiteY6" fmla="*/ 218661 h 1997765"/>
                  <a:gd name="connsiteX7" fmla="*/ 1156253 w 1500809"/>
                  <a:gd name="connsiteY7" fmla="*/ 258418 h 1997765"/>
                  <a:gd name="connsiteX8" fmla="*/ 1202635 w 1500809"/>
                  <a:gd name="connsiteY8" fmla="*/ 288235 h 1997765"/>
                  <a:gd name="connsiteX9" fmla="*/ 1169505 w 1500809"/>
                  <a:gd name="connsiteY9" fmla="*/ 311426 h 1997765"/>
                  <a:gd name="connsiteX10" fmla="*/ 1212574 w 1500809"/>
                  <a:gd name="connsiteY10" fmla="*/ 341244 h 1997765"/>
                  <a:gd name="connsiteX11" fmla="*/ 1196009 w 1500809"/>
                  <a:gd name="connsiteY11" fmla="*/ 400878 h 1997765"/>
                  <a:gd name="connsiteX12" fmla="*/ 1239079 w 1500809"/>
                  <a:gd name="connsiteY12" fmla="*/ 417444 h 1997765"/>
                  <a:gd name="connsiteX13" fmla="*/ 1229140 w 1500809"/>
                  <a:gd name="connsiteY13" fmla="*/ 450574 h 1997765"/>
                  <a:gd name="connsiteX14" fmla="*/ 1258957 w 1500809"/>
                  <a:gd name="connsiteY14" fmla="*/ 463826 h 1997765"/>
                  <a:gd name="connsiteX15" fmla="*/ 1255644 w 1500809"/>
                  <a:gd name="connsiteY15" fmla="*/ 493644 h 1997765"/>
                  <a:gd name="connsiteX16" fmla="*/ 1315279 w 1500809"/>
                  <a:gd name="connsiteY16" fmla="*/ 516835 h 1997765"/>
                  <a:gd name="connsiteX17" fmla="*/ 1288774 w 1500809"/>
                  <a:gd name="connsiteY17" fmla="*/ 540026 h 1997765"/>
                  <a:gd name="connsiteX18" fmla="*/ 1331844 w 1500809"/>
                  <a:gd name="connsiteY18" fmla="*/ 566531 h 1997765"/>
                  <a:gd name="connsiteX19" fmla="*/ 1311966 w 1500809"/>
                  <a:gd name="connsiteY19" fmla="*/ 593035 h 1997765"/>
                  <a:gd name="connsiteX20" fmla="*/ 1368287 w 1500809"/>
                  <a:gd name="connsiteY20" fmla="*/ 619539 h 1997765"/>
                  <a:gd name="connsiteX21" fmla="*/ 1355035 w 1500809"/>
                  <a:gd name="connsiteY21" fmla="*/ 649357 h 1997765"/>
                  <a:gd name="connsiteX22" fmla="*/ 1381540 w 1500809"/>
                  <a:gd name="connsiteY22" fmla="*/ 685800 h 1997765"/>
                  <a:gd name="connsiteX23" fmla="*/ 1444487 w 1500809"/>
                  <a:gd name="connsiteY23" fmla="*/ 672548 h 1997765"/>
                  <a:gd name="connsiteX24" fmla="*/ 1457740 w 1500809"/>
                  <a:gd name="connsiteY24" fmla="*/ 659296 h 1997765"/>
                  <a:gd name="connsiteX25" fmla="*/ 1461053 w 1500809"/>
                  <a:gd name="connsiteY25" fmla="*/ 718931 h 1997765"/>
                  <a:gd name="connsiteX26" fmla="*/ 1437861 w 1500809"/>
                  <a:gd name="connsiteY26" fmla="*/ 738809 h 1997765"/>
                  <a:gd name="connsiteX27" fmla="*/ 1457740 w 1500809"/>
                  <a:gd name="connsiteY27" fmla="*/ 762000 h 1997765"/>
                  <a:gd name="connsiteX28" fmla="*/ 1437861 w 1500809"/>
                  <a:gd name="connsiteY28" fmla="*/ 808383 h 1997765"/>
                  <a:gd name="connsiteX29" fmla="*/ 1500809 w 1500809"/>
                  <a:gd name="connsiteY29" fmla="*/ 828261 h 1997765"/>
                  <a:gd name="connsiteX30" fmla="*/ 1467679 w 1500809"/>
                  <a:gd name="connsiteY30" fmla="*/ 877957 h 1997765"/>
                  <a:gd name="connsiteX31" fmla="*/ 1364974 w 1500809"/>
                  <a:gd name="connsiteY31" fmla="*/ 868018 h 1997765"/>
                  <a:gd name="connsiteX32" fmla="*/ 1275522 w 1500809"/>
                  <a:gd name="connsiteY32" fmla="*/ 1076739 h 1997765"/>
                  <a:gd name="connsiteX33" fmla="*/ 1305340 w 1500809"/>
                  <a:gd name="connsiteY33" fmla="*/ 1391478 h 1997765"/>
                  <a:gd name="connsiteX34" fmla="*/ 1222513 w 1500809"/>
                  <a:gd name="connsiteY34" fmla="*/ 1732722 h 1997765"/>
                  <a:gd name="connsiteX35" fmla="*/ 1321905 w 1500809"/>
                  <a:gd name="connsiteY35" fmla="*/ 1808922 h 1997765"/>
                  <a:gd name="connsiteX36" fmla="*/ 1275522 w 1500809"/>
                  <a:gd name="connsiteY36" fmla="*/ 1812235 h 1997765"/>
                  <a:gd name="connsiteX37" fmla="*/ 1335157 w 1500809"/>
                  <a:gd name="connsiteY37" fmla="*/ 1865244 h 1997765"/>
                  <a:gd name="connsiteX38" fmla="*/ 1282148 w 1500809"/>
                  <a:gd name="connsiteY38" fmla="*/ 1888435 h 1997765"/>
                  <a:gd name="connsiteX39" fmla="*/ 1351722 w 1500809"/>
                  <a:gd name="connsiteY39" fmla="*/ 1944757 h 1997765"/>
                  <a:gd name="connsiteX40" fmla="*/ 1298713 w 1500809"/>
                  <a:gd name="connsiteY40" fmla="*/ 1958009 h 1997765"/>
                  <a:gd name="connsiteX41" fmla="*/ 1308653 w 1500809"/>
                  <a:gd name="connsiteY41" fmla="*/ 1997765 h 1997765"/>
                  <a:gd name="connsiteX42" fmla="*/ 1192696 w 1500809"/>
                  <a:gd name="connsiteY42" fmla="*/ 1938131 h 1997765"/>
                  <a:gd name="connsiteX43" fmla="*/ 1159566 w 1500809"/>
                  <a:gd name="connsiteY43" fmla="*/ 1931504 h 1997765"/>
                  <a:gd name="connsiteX44" fmla="*/ 1056861 w 1500809"/>
                  <a:gd name="connsiteY44" fmla="*/ 1971261 h 1997765"/>
                  <a:gd name="connsiteX45" fmla="*/ 947531 w 1500809"/>
                  <a:gd name="connsiteY45" fmla="*/ 1908313 h 1997765"/>
                  <a:gd name="connsiteX46" fmla="*/ 914400 w 1500809"/>
                  <a:gd name="connsiteY46" fmla="*/ 1924878 h 1997765"/>
                  <a:gd name="connsiteX47" fmla="*/ 914400 w 1500809"/>
                  <a:gd name="connsiteY47" fmla="*/ 1878496 h 1997765"/>
                  <a:gd name="connsiteX48" fmla="*/ 868018 w 1500809"/>
                  <a:gd name="connsiteY48" fmla="*/ 1924878 h 1997765"/>
                  <a:gd name="connsiteX49" fmla="*/ 864705 w 1500809"/>
                  <a:gd name="connsiteY49" fmla="*/ 1875183 h 1997765"/>
                  <a:gd name="connsiteX50" fmla="*/ 815009 w 1500809"/>
                  <a:gd name="connsiteY50" fmla="*/ 1934818 h 1997765"/>
                  <a:gd name="connsiteX51" fmla="*/ 778566 w 1500809"/>
                  <a:gd name="connsiteY51" fmla="*/ 1918252 h 1997765"/>
                  <a:gd name="connsiteX52" fmla="*/ 758687 w 1500809"/>
                  <a:gd name="connsiteY52" fmla="*/ 1958009 h 1997765"/>
                  <a:gd name="connsiteX53" fmla="*/ 718931 w 1500809"/>
                  <a:gd name="connsiteY53" fmla="*/ 1967948 h 1997765"/>
                  <a:gd name="connsiteX54" fmla="*/ 712305 w 1500809"/>
                  <a:gd name="connsiteY54" fmla="*/ 1997765 h 1997765"/>
                  <a:gd name="connsiteX55" fmla="*/ 665922 w 1500809"/>
                  <a:gd name="connsiteY55" fmla="*/ 1944757 h 1997765"/>
                  <a:gd name="connsiteX56" fmla="*/ 632792 w 1500809"/>
                  <a:gd name="connsiteY56" fmla="*/ 1977887 h 1997765"/>
                  <a:gd name="connsiteX57" fmla="*/ 589722 w 1500809"/>
                  <a:gd name="connsiteY57" fmla="*/ 1944757 h 1997765"/>
                  <a:gd name="connsiteX58" fmla="*/ 566531 w 1500809"/>
                  <a:gd name="connsiteY58" fmla="*/ 1891748 h 1997765"/>
                  <a:gd name="connsiteX59" fmla="*/ 533400 w 1500809"/>
                  <a:gd name="connsiteY59" fmla="*/ 1881809 h 1997765"/>
                  <a:gd name="connsiteX60" fmla="*/ 490331 w 1500809"/>
                  <a:gd name="connsiteY60" fmla="*/ 1881809 h 1997765"/>
                  <a:gd name="connsiteX61" fmla="*/ 447261 w 1500809"/>
                  <a:gd name="connsiteY61" fmla="*/ 1931504 h 1997765"/>
                  <a:gd name="connsiteX62" fmla="*/ 400879 w 1500809"/>
                  <a:gd name="connsiteY62" fmla="*/ 1885122 h 1997765"/>
                  <a:gd name="connsiteX63" fmla="*/ 384313 w 1500809"/>
                  <a:gd name="connsiteY63" fmla="*/ 1812235 h 1997765"/>
                  <a:gd name="connsiteX64" fmla="*/ 384313 w 1500809"/>
                  <a:gd name="connsiteY64" fmla="*/ 1752600 h 1997765"/>
                  <a:gd name="connsiteX65" fmla="*/ 394253 w 1500809"/>
                  <a:gd name="connsiteY65" fmla="*/ 1702904 h 1997765"/>
                  <a:gd name="connsiteX66" fmla="*/ 351183 w 1500809"/>
                  <a:gd name="connsiteY66" fmla="*/ 1620078 h 1997765"/>
                  <a:gd name="connsiteX67" fmla="*/ 321366 w 1500809"/>
                  <a:gd name="connsiteY67" fmla="*/ 1686339 h 1997765"/>
                  <a:gd name="connsiteX68" fmla="*/ 274983 w 1500809"/>
                  <a:gd name="connsiteY68" fmla="*/ 1752600 h 1997765"/>
                  <a:gd name="connsiteX69" fmla="*/ 238540 w 1500809"/>
                  <a:gd name="connsiteY69" fmla="*/ 1772478 h 1997765"/>
                  <a:gd name="connsiteX70" fmla="*/ 99392 w 1500809"/>
                  <a:gd name="connsiteY70" fmla="*/ 1663148 h 1997765"/>
                  <a:gd name="connsiteX71" fmla="*/ 109331 w 1500809"/>
                  <a:gd name="connsiteY71" fmla="*/ 1311965 h 1997765"/>
                  <a:gd name="connsiteX72" fmla="*/ 0 w 1500809"/>
                  <a:gd name="connsiteY72" fmla="*/ 1252331 h 1997765"/>
                  <a:gd name="connsiteX73" fmla="*/ 62948 w 1500809"/>
                  <a:gd name="connsiteY73" fmla="*/ 1053548 h 1997765"/>
                  <a:gd name="connsiteX74" fmla="*/ 96079 w 1500809"/>
                  <a:gd name="connsiteY74" fmla="*/ 1007165 h 1997765"/>
                  <a:gd name="connsiteX75" fmla="*/ 29818 w 1500809"/>
                  <a:gd name="connsiteY75" fmla="*/ 851452 h 1997765"/>
                  <a:gd name="connsiteX76" fmla="*/ 122583 w 1500809"/>
                  <a:gd name="connsiteY76" fmla="*/ 503583 h 1997765"/>
                  <a:gd name="connsiteX77" fmla="*/ 192157 w 1500809"/>
                  <a:gd name="connsiteY77" fmla="*/ 457200 h 1997765"/>
                  <a:gd name="connsiteX78" fmla="*/ 692713 w 1500809"/>
                  <a:gd name="connsiteY78" fmla="*/ 61962 h 1997765"/>
                  <a:gd name="connsiteX79" fmla="*/ 1066800 w 1500809"/>
                  <a:gd name="connsiteY79" fmla="*/ 0 h 1997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1500809" h="1997765">
                    <a:moveTo>
                      <a:pt x="1066800" y="0"/>
                    </a:moveTo>
                    <a:lnTo>
                      <a:pt x="1076740" y="96078"/>
                    </a:lnTo>
                    <a:lnTo>
                      <a:pt x="1086679" y="122583"/>
                    </a:lnTo>
                    <a:lnTo>
                      <a:pt x="1123122" y="125896"/>
                    </a:lnTo>
                    <a:lnTo>
                      <a:pt x="1103244" y="152400"/>
                    </a:lnTo>
                    <a:lnTo>
                      <a:pt x="1156253" y="182218"/>
                    </a:lnTo>
                    <a:lnTo>
                      <a:pt x="1156253" y="218661"/>
                    </a:lnTo>
                    <a:lnTo>
                      <a:pt x="1156253" y="258418"/>
                    </a:lnTo>
                    <a:lnTo>
                      <a:pt x="1202635" y="288235"/>
                    </a:lnTo>
                    <a:lnTo>
                      <a:pt x="1169505" y="311426"/>
                    </a:lnTo>
                    <a:lnTo>
                      <a:pt x="1212574" y="341244"/>
                    </a:lnTo>
                    <a:lnTo>
                      <a:pt x="1196009" y="400878"/>
                    </a:lnTo>
                    <a:lnTo>
                      <a:pt x="1239079" y="417444"/>
                    </a:lnTo>
                    <a:lnTo>
                      <a:pt x="1229140" y="450574"/>
                    </a:lnTo>
                    <a:lnTo>
                      <a:pt x="1258957" y="463826"/>
                    </a:lnTo>
                    <a:lnTo>
                      <a:pt x="1255644" y="493644"/>
                    </a:lnTo>
                    <a:lnTo>
                      <a:pt x="1315279" y="516835"/>
                    </a:lnTo>
                    <a:lnTo>
                      <a:pt x="1288774" y="540026"/>
                    </a:lnTo>
                    <a:lnTo>
                      <a:pt x="1331844" y="566531"/>
                    </a:lnTo>
                    <a:lnTo>
                      <a:pt x="1311966" y="593035"/>
                    </a:lnTo>
                    <a:lnTo>
                      <a:pt x="1368287" y="619539"/>
                    </a:lnTo>
                    <a:lnTo>
                      <a:pt x="1355035" y="649357"/>
                    </a:lnTo>
                    <a:lnTo>
                      <a:pt x="1381540" y="685800"/>
                    </a:lnTo>
                    <a:lnTo>
                      <a:pt x="1444487" y="672548"/>
                    </a:lnTo>
                    <a:lnTo>
                      <a:pt x="1457740" y="659296"/>
                    </a:lnTo>
                    <a:lnTo>
                      <a:pt x="1461053" y="718931"/>
                    </a:lnTo>
                    <a:lnTo>
                      <a:pt x="1437861" y="738809"/>
                    </a:lnTo>
                    <a:lnTo>
                      <a:pt x="1457740" y="762000"/>
                    </a:lnTo>
                    <a:lnTo>
                      <a:pt x="1437861" y="808383"/>
                    </a:lnTo>
                    <a:lnTo>
                      <a:pt x="1500809" y="828261"/>
                    </a:lnTo>
                    <a:lnTo>
                      <a:pt x="1467679" y="877957"/>
                    </a:lnTo>
                    <a:lnTo>
                      <a:pt x="1364974" y="868018"/>
                    </a:lnTo>
                    <a:lnTo>
                      <a:pt x="1275522" y="1076739"/>
                    </a:lnTo>
                    <a:lnTo>
                      <a:pt x="1305340" y="1391478"/>
                    </a:lnTo>
                    <a:lnTo>
                      <a:pt x="1222513" y="1732722"/>
                    </a:lnTo>
                    <a:lnTo>
                      <a:pt x="1321905" y="1808922"/>
                    </a:lnTo>
                    <a:lnTo>
                      <a:pt x="1275522" y="1812235"/>
                    </a:lnTo>
                    <a:lnTo>
                      <a:pt x="1335157" y="1865244"/>
                    </a:lnTo>
                    <a:lnTo>
                      <a:pt x="1282148" y="1888435"/>
                    </a:lnTo>
                    <a:lnTo>
                      <a:pt x="1351722" y="1944757"/>
                    </a:lnTo>
                    <a:lnTo>
                      <a:pt x="1298713" y="1958009"/>
                    </a:lnTo>
                    <a:lnTo>
                      <a:pt x="1308653" y="1997765"/>
                    </a:lnTo>
                    <a:lnTo>
                      <a:pt x="1192696" y="1938131"/>
                    </a:lnTo>
                    <a:lnTo>
                      <a:pt x="1159566" y="1931504"/>
                    </a:lnTo>
                    <a:lnTo>
                      <a:pt x="1056861" y="1971261"/>
                    </a:lnTo>
                    <a:lnTo>
                      <a:pt x="947531" y="1908313"/>
                    </a:lnTo>
                    <a:lnTo>
                      <a:pt x="914400" y="1924878"/>
                    </a:lnTo>
                    <a:lnTo>
                      <a:pt x="914400" y="1878496"/>
                    </a:lnTo>
                    <a:lnTo>
                      <a:pt x="868018" y="1924878"/>
                    </a:lnTo>
                    <a:lnTo>
                      <a:pt x="864705" y="1875183"/>
                    </a:lnTo>
                    <a:lnTo>
                      <a:pt x="815009" y="1934818"/>
                    </a:lnTo>
                    <a:lnTo>
                      <a:pt x="778566" y="1918252"/>
                    </a:lnTo>
                    <a:lnTo>
                      <a:pt x="758687" y="1958009"/>
                    </a:lnTo>
                    <a:lnTo>
                      <a:pt x="718931" y="1967948"/>
                    </a:lnTo>
                    <a:lnTo>
                      <a:pt x="712305" y="1997765"/>
                    </a:lnTo>
                    <a:lnTo>
                      <a:pt x="665922" y="1944757"/>
                    </a:lnTo>
                    <a:lnTo>
                      <a:pt x="632792" y="1977887"/>
                    </a:lnTo>
                    <a:lnTo>
                      <a:pt x="589722" y="1944757"/>
                    </a:lnTo>
                    <a:lnTo>
                      <a:pt x="566531" y="1891748"/>
                    </a:lnTo>
                    <a:lnTo>
                      <a:pt x="533400" y="1881809"/>
                    </a:lnTo>
                    <a:lnTo>
                      <a:pt x="490331" y="1881809"/>
                    </a:lnTo>
                    <a:lnTo>
                      <a:pt x="447261" y="1931504"/>
                    </a:lnTo>
                    <a:lnTo>
                      <a:pt x="400879" y="1885122"/>
                    </a:lnTo>
                    <a:lnTo>
                      <a:pt x="384313" y="1812235"/>
                    </a:lnTo>
                    <a:lnTo>
                      <a:pt x="384313" y="1752600"/>
                    </a:lnTo>
                    <a:lnTo>
                      <a:pt x="394253" y="1702904"/>
                    </a:lnTo>
                    <a:lnTo>
                      <a:pt x="351183" y="1620078"/>
                    </a:lnTo>
                    <a:lnTo>
                      <a:pt x="321366" y="1686339"/>
                    </a:lnTo>
                    <a:lnTo>
                      <a:pt x="274983" y="1752600"/>
                    </a:lnTo>
                    <a:lnTo>
                      <a:pt x="238540" y="1772478"/>
                    </a:lnTo>
                    <a:lnTo>
                      <a:pt x="99392" y="1663148"/>
                    </a:lnTo>
                    <a:lnTo>
                      <a:pt x="109331" y="1311965"/>
                    </a:lnTo>
                    <a:lnTo>
                      <a:pt x="0" y="1252331"/>
                    </a:lnTo>
                    <a:lnTo>
                      <a:pt x="62948" y="1053548"/>
                    </a:lnTo>
                    <a:lnTo>
                      <a:pt x="96079" y="1007165"/>
                    </a:lnTo>
                    <a:lnTo>
                      <a:pt x="29818" y="851452"/>
                    </a:lnTo>
                    <a:lnTo>
                      <a:pt x="122583" y="503583"/>
                    </a:lnTo>
                    <a:lnTo>
                      <a:pt x="192157" y="457200"/>
                    </a:lnTo>
                    <a:lnTo>
                      <a:pt x="692713" y="61962"/>
                    </a:lnTo>
                    <a:lnTo>
                      <a:pt x="1066800" y="0"/>
                    </a:lnTo>
                    <a:close/>
                  </a:path>
                </a:pathLst>
              </a:custGeom>
              <a:solidFill>
                <a:sysClr val="window" lastClr="FFFFFF">
                  <a:alpha val="58000"/>
                </a:sysClr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63 Forma libre">
                <a:extLst>
                  <a:ext uri="{FF2B5EF4-FFF2-40B4-BE49-F238E27FC236}">
                    <a16:creationId xmlns:a16="http://schemas.microsoft.com/office/drawing/2014/main" id="{CC1A9929-BBEF-61A6-A5B5-B4DA73BED304}"/>
                  </a:ext>
                </a:extLst>
              </p:cNvPr>
              <p:cNvSpPr/>
              <p:nvPr/>
            </p:nvSpPr>
            <p:spPr>
              <a:xfrm>
                <a:off x="4551230" y="4364971"/>
                <a:ext cx="170076" cy="872067"/>
              </a:xfrm>
              <a:custGeom>
                <a:avLst/>
                <a:gdLst>
                  <a:gd name="connsiteX0" fmla="*/ 148166 w 148166"/>
                  <a:gd name="connsiteY0" fmla="*/ 0 h 872067"/>
                  <a:gd name="connsiteX1" fmla="*/ 55033 w 148166"/>
                  <a:gd name="connsiteY1" fmla="*/ 203200 h 872067"/>
                  <a:gd name="connsiteX2" fmla="*/ 84666 w 148166"/>
                  <a:gd name="connsiteY2" fmla="*/ 529167 h 872067"/>
                  <a:gd name="connsiteX3" fmla="*/ 0 w 148166"/>
                  <a:gd name="connsiteY3" fmla="*/ 855133 h 872067"/>
                  <a:gd name="connsiteX4" fmla="*/ 21166 w 148166"/>
                  <a:gd name="connsiteY4" fmla="*/ 872067 h 872067"/>
                  <a:gd name="connsiteX5" fmla="*/ 101600 w 148166"/>
                  <a:gd name="connsiteY5" fmla="*/ 512233 h 872067"/>
                  <a:gd name="connsiteX6" fmla="*/ 84666 w 148166"/>
                  <a:gd name="connsiteY6" fmla="*/ 215900 h 872067"/>
                  <a:gd name="connsiteX7" fmla="*/ 148166 w 148166"/>
                  <a:gd name="connsiteY7" fmla="*/ 0 h 87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8166" h="872067">
                    <a:moveTo>
                      <a:pt x="148166" y="0"/>
                    </a:moveTo>
                    <a:lnTo>
                      <a:pt x="55033" y="203200"/>
                    </a:lnTo>
                    <a:lnTo>
                      <a:pt x="84666" y="529167"/>
                    </a:lnTo>
                    <a:lnTo>
                      <a:pt x="0" y="855133"/>
                    </a:lnTo>
                    <a:lnTo>
                      <a:pt x="21166" y="872067"/>
                    </a:lnTo>
                    <a:lnTo>
                      <a:pt x="101600" y="512233"/>
                    </a:lnTo>
                    <a:lnTo>
                      <a:pt x="84666" y="215900"/>
                    </a:lnTo>
                    <a:lnTo>
                      <a:pt x="148166" y="0"/>
                    </a:lnTo>
                    <a:close/>
                  </a:path>
                </a:pathLst>
              </a:custGeom>
              <a:solidFill>
                <a:srgbClr val="FFC184">
                  <a:lumMod val="75000"/>
                  <a:alpha val="50000"/>
                </a:srgbClr>
              </a:solidFill>
              <a:ln w="6350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Nova Cond" panose="020B0506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8" name="TextBox 26">
                <a:extLst>
                  <a:ext uri="{FF2B5EF4-FFF2-40B4-BE49-F238E27FC236}">
                    <a16:creationId xmlns:a16="http://schemas.microsoft.com/office/drawing/2014/main" id="{934B6076-F4FB-E4BC-3F53-CDA545BBBDF1}"/>
                  </a:ext>
                </a:extLst>
              </p:cNvPr>
              <p:cNvSpPr txBox="1"/>
              <p:nvPr/>
            </p:nvSpPr>
            <p:spPr>
              <a:xfrm>
                <a:off x="3626794" y="3940091"/>
                <a:ext cx="1059564" cy="730462"/>
              </a:xfrm>
              <a:prstGeom prst="rect">
                <a:avLst/>
              </a:prstGeom>
              <a:solidFill>
                <a:schemeClr val="accent3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wrap="square" rtlCol="0" anchor="ctr"/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1" i="0" u="none" strike="noStrike" kern="0" cap="none" spc="0" normalizeH="0" baseline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 Nova Cond" panose="020B0506020202020204" pitchFamily="34" charset="0"/>
                  </a:defRPr>
                </a:lvl1pPr>
                <a:lvl2pPr indent="0">
                  <a:defRPr sz="1100">
                    <a:solidFill>
                      <a:schemeClr val="lt1"/>
                    </a:solidFill>
                  </a:defRPr>
                </a:lvl2pPr>
                <a:lvl3pPr indent="0">
                  <a:defRPr sz="1100">
                    <a:solidFill>
                      <a:schemeClr val="lt1"/>
                    </a:solidFill>
                  </a:defRPr>
                </a:lvl3pPr>
                <a:lvl4pPr indent="0">
                  <a:defRPr sz="1100">
                    <a:solidFill>
                      <a:schemeClr val="lt1"/>
                    </a:solidFill>
                  </a:defRPr>
                </a:lvl4pPr>
                <a:lvl5pPr indent="0">
                  <a:defRPr sz="1100">
                    <a:solidFill>
                      <a:schemeClr val="lt1"/>
                    </a:solidFill>
                  </a:defRPr>
                </a:lvl5pPr>
                <a:lvl6pPr indent="0">
                  <a:defRPr sz="1100">
                    <a:solidFill>
                      <a:schemeClr val="lt1"/>
                    </a:solidFill>
                  </a:defRPr>
                </a:lvl6pPr>
                <a:lvl7pPr indent="0">
                  <a:defRPr sz="1100">
                    <a:solidFill>
                      <a:schemeClr val="lt1"/>
                    </a:solidFill>
                  </a:defRPr>
                </a:lvl7pPr>
                <a:lvl8pPr indent="0">
                  <a:defRPr sz="1100">
                    <a:solidFill>
                      <a:schemeClr val="lt1"/>
                    </a:solidFill>
                  </a:defRPr>
                </a:lvl8pPr>
                <a:lvl9pPr indent="0">
                  <a:defRPr sz="1100"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DRE DMC  Sitio 7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Cap.: 2.000 Mt</a:t>
                </a:r>
              </a:p>
            </p:txBody>
          </p:sp>
          <p:sp>
            <p:nvSpPr>
              <p:cNvPr id="79" name="Rectángulo: esquinas redondeadas 78">
                <a:extLst>
                  <a:ext uri="{FF2B5EF4-FFF2-40B4-BE49-F238E27FC236}">
                    <a16:creationId xmlns:a16="http://schemas.microsoft.com/office/drawing/2014/main" id="{43733438-1F19-C099-718D-A77EA7273643}"/>
                  </a:ext>
                </a:extLst>
              </p:cNvPr>
              <p:cNvSpPr/>
              <p:nvPr/>
            </p:nvSpPr>
            <p:spPr>
              <a:xfrm>
                <a:off x="5936047" y="3543782"/>
                <a:ext cx="740976" cy="513220"/>
              </a:xfrm>
              <a:prstGeom prst="roundRect">
                <a:avLst>
                  <a:gd name="adj" fmla="val 28736"/>
                </a:avLst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Planta CEN</a:t>
                </a:r>
              </a:p>
            </p:txBody>
          </p:sp>
          <p:sp>
            <p:nvSpPr>
              <p:cNvPr id="80" name="Llamada rectangular redondeada 67">
                <a:extLst>
                  <a:ext uri="{FF2B5EF4-FFF2-40B4-BE49-F238E27FC236}">
                    <a16:creationId xmlns:a16="http://schemas.microsoft.com/office/drawing/2014/main" id="{8D82108A-A72C-F2BD-D02F-DC13D25BF6C4}"/>
                  </a:ext>
                </a:extLst>
              </p:cNvPr>
              <p:cNvSpPr/>
              <p:nvPr/>
            </p:nvSpPr>
            <p:spPr>
              <a:xfrm>
                <a:off x="5125984" y="5666826"/>
                <a:ext cx="747165" cy="402993"/>
              </a:xfrm>
              <a:prstGeom prst="wedgeRoundRectCallout">
                <a:avLst>
                  <a:gd name="adj1" fmla="val 50889"/>
                  <a:gd name="adj2" fmla="val -207675"/>
                  <a:gd name="adj3" fmla="val 16667"/>
                </a:avLst>
              </a:prstGeom>
              <a:solidFill>
                <a:schemeClr val="accent3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Planta DMC</a:t>
                </a:r>
              </a:p>
            </p:txBody>
          </p:sp>
          <p:sp>
            <p:nvSpPr>
              <p:cNvPr id="81" name="Llamada rectangular redondeada 67">
                <a:extLst>
                  <a:ext uri="{FF2B5EF4-FFF2-40B4-BE49-F238E27FC236}">
                    <a16:creationId xmlns:a16="http://schemas.microsoft.com/office/drawing/2014/main" id="{F26317A3-3A43-E687-EC40-5E064AD1F8EF}"/>
                  </a:ext>
                </a:extLst>
              </p:cNvPr>
              <p:cNvSpPr/>
              <p:nvPr/>
            </p:nvSpPr>
            <p:spPr>
              <a:xfrm>
                <a:off x="7916273" y="4313745"/>
                <a:ext cx="1170551" cy="446070"/>
              </a:xfrm>
              <a:prstGeom prst="wedgeRoundRectCallout">
                <a:avLst>
                  <a:gd name="adj1" fmla="val -148448"/>
                  <a:gd name="adj2" fmla="val -155204"/>
                  <a:gd name="adj3" fmla="val 16667"/>
                </a:avLst>
              </a:prstGeom>
              <a:solidFill>
                <a:schemeClr val="accent3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Chancador Primario DMC</a:t>
                </a:r>
              </a:p>
            </p:txBody>
          </p:sp>
          <p:pic>
            <p:nvPicPr>
              <p:cNvPr id="82" name="Imagen 81">
                <a:extLst>
                  <a:ext uri="{FF2B5EF4-FFF2-40B4-BE49-F238E27FC236}">
                    <a16:creationId xmlns:a16="http://schemas.microsoft.com/office/drawing/2014/main" id="{0721D329-E877-B1C4-E427-C6F4373636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4127" y="6339714"/>
                <a:ext cx="944383" cy="41488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3" name="Imagen 82">
                <a:extLst>
                  <a:ext uri="{FF2B5EF4-FFF2-40B4-BE49-F238E27FC236}">
                    <a16:creationId xmlns:a16="http://schemas.microsoft.com/office/drawing/2014/main" id="{E54272D3-B9E8-DAE4-2329-C7A943F1D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2260" y="4151389"/>
                <a:ext cx="1515131" cy="845944"/>
              </a:xfrm>
              <a:prstGeom prst="rect">
                <a:avLst/>
              </a:prstGeom>
              <a:ln w="15875">
                <a:noFill/>
              </a:ln>
            </p:spPr>
          </p:pic>
          <p:sp>
            <p:nvSpPr>
              <p:cNvPr id="84" name="Llamada rectangular redondeada 67">
                <a:extLst>
                  <a:ext uri="{FF2B5EF4-FFF2-40B4-BE49-F238E27FC236}">
                    <a16:creationId xmlns:a16="http://schemas.microsoft.com/office/drawing/2014/main" id="{F011DEB6-67E2-D756-F8EA-C10B6F39D29F}"/>
                  </a:ext>
                </a:extLst>
              </p:cNvPr>
              <p:cNvSpPr/>
              <p:nvPr/>
            </p:nvSpPr>
            <p:spPr>
              <a:xfrm>
                <a:off x="2516193" y="2493827"/>
                <a:ext cx="747165" cy="402993"/>
              </a:xfrm>
              <a:prstGeom prst="wedgeRoundRectCallout">
                <a:avLst>
                  <a:gd name="adj1" fmla="val 26908"/>
                  <a:gd name="adj2" fmla="val 145487"/>
                  <a:gd name="adj3" fmla="val 16667"/>
                </a:avLst>
              </a:prstGeom>
              <a:solidFill>
                <a:schemeClr val="accent3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SIAM II</a:t>
                </a:r>
              </a:p>
            </p:txBody>
          </p:sp>
          <p:sp>
            <p:nvSpPr>
              <p:cNvPr id="85" name="Llamada rectangular redondeada 67">
                <a:extLst>
                  <a:ext uri="{FF2B5EF4-FFF2-40B4-BE49-F238E27FC236}">
                    <a16:creationId xmlns:a16="http://schemas.microsoft.com/office/drawing/2014/main" id="{684D5A78-18EB-6CA1-942B-01BACDAE66B1}"/>
                  </a:ext>
                </a:extLst>
              </p:cNvPr>
              <p:cNvSpPr/>
              <p:nvPr/>
            </p:nvSpPr>
            <p:spPr>
              <a:xfrm>
                <a:off x="7613487" y="4974900"/>
                <a:ext cx="1110045" cy="446070"/>
              </a:xfrm>
              <a:prstGeom prst="wedgeRoundRectCallout">
                <a:avLst>
                  <a:gd name="adj1" fmla="val -162128"/>
                  <a:gd name="adj2" fmla="val -179040"/>
                  <a:gd name="adj3" fmla="val 16667"/>
                </a:avLst>
              </a:prstGeom>
              <a:solidFill>
                <a:schemeClr val="accent3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Campamento OXE</a:t>
                </a:r>
              </a:p>
            </p:txBody>
          </p:sp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86" name="Entrada de lápiz 85">
                    <a:extLst>
                      <a:ext uri="{FF2B5EF4-FFF2-40B4-BE49-F238E27FC236}">
                        <a16:creationId xmlns:a16="http://schemas.microsoft.com/office/drawing/2014/main" id="{3204EBFB-9082-3625-6788-FDD1310D88A0}"/>
                      </a:ext>
                    </a:extLst>
                  </p14:cNvPr>
                  <p14:cNvContentPartPr/>
                  <p14:nvPr/>
                </p14:nvContentPartPr>
                <p14:xfrm>
                  <a:off x="2055645" y="2928686"/>
                  <a:ext cx="3256286" cy="1694000"/>
                </p14:xfrm>
              </p:contentPart>
            </mc:Choice>
            <mc:Fallback xmlns="">
              <p:pic>
                <p:nvPicPr>
                  <p:cNvPr id="86" name="Entrada de lápiz 85">
                    <a:extLst>
                      <a:ext uri="{FF2B5EF4-FFF2-40B4-BE49-F238E27FC236}">
                        <a16:creationId xmlns:a16="http://schemas.microsoft.com/office/drawing/2014/main" id="{3204EBFB-9082-3625-6788-FDD1310D88A0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047512" y="2920884"/>
                    <a:ext cx="3271648" cy="1708738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87" name="Llamada rectangular redondeada 67">
                <a:extLst>
                  <a:ext uri="{FF2B5EF4-FFF2-40B4-BE49-F238E27FC236}">
                    <a16:creationId xmlns:a16="http://schemas.microsoft.com/office/drawing/2014/main" id="{3DD07F7C-5A24-DA68-1C84-E1D1D8FA017A}"/>
                  </a:ext>
                </a:extLst>
              </p:cNvPr>
              <p:cNvSpPr/>
              <p:nvPr/>
            </p:nvSpPr>
            <p:spPr>
              <a:xfrm>
                <a:off x="4093202" y="2914858"/>
                <a:ext cx="837578" cy="485481"/>
              </a:xfrm>
              <a:prstGeom prst="wedgeRoundRectCallout">
                <a:avLst>
                  <a:gd name="adj1" fmla="val 112893"/>
                  <a:gd name="adj2" fmla="val 133436"/>
                  <a:gd name="adj3" fmla="val 16667"/>
                </a:avLst>
              </a:prstGeom>
              <a:solidFill>
                <a:schemeClr val="accent3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Línea Electrica</a:t>
                </a:r>
              </a:p>
            </p:txBody>
          </p:sp>
          <p:sp>
            <p:nvSpPr>
              <p:cNvPr id="89" name="Llamada rectangular redondeada 67">
                <a:extLst>
                  <a:ext uri="{FF2B5EF4-FFF2-40B4-BE49-F238E27FC236}">
                    <a16:creationId xmlns:a16="http://schemas.microsoft.com/office/drawing/2014/main" id="{1DD4EE9E-2905-B5EF-F52B-F720D22CC1FC}"/>
                  </a:ext>
                </a:extLst>
              </p:cNvPr>
              <p:cNvSpPr/>
              <p:nvPr/>
            </p:nvSpPr>
            <p:spPr>
              <a:xfrm>
                <a:off x="4511397" y="2047185"/>
                <a:ext cx="1069207" cy="594292"/>
              </a:xfrm>
              <a:prstGeom prst="wedgeRoundRectCallout">
                <a:avLst>
                  <a:gd name="adj1" fmla="val 169623"/>
                  <a:gd name="adj2" fmla="val 187552"/>
                  <a:gd name="adj3" fmla="val 16667"/>
                </a:avLst>
              </a:prstGeom>
              <a:solidFill>
                <a:schemeClr val="accent3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wrap="square" rtlCol="0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Ampliación Planta Moly CEN </a:t>
                </a:r>
              </a:p>
            </p:txBody>
          </p:sp>
          <p:sp>
            <p:nvSpPr>
              <p:cNvPr id="90" name="TextBox 26">
                <a:extLst>
                  <a:ext uri="{FF2B5EF4-FFF2-40B4-BE49-F238E27FC236}">
                    <a16:creationId xmlns:a16="http://schemas.microsoft.com/office/drawing/2014/main" id="{B8990E58-C702-2DF1-D8EC-EC7CB1FB99EE}"/>
                  </a:ext>
                </a:extLst>
              </p:cNvPr>
              <p:cNvSpPr txBox="1"/>
              <p:nvPr/>
            </p:nvSpPr>
            <p:spPr>
              <a:xfrm>
                <a:off x="5090723" y="3075592"/>
                <a:ext cx="1294536" cy="419087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R="0" lvl="0" indent="0" algn="ctr" defTabSz="68580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900" b="1" i="0" u="none" strike="noStrike" kern="0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ova Cond" panose="020B0506020202020204" pitchFamily="34" charset="0"/>
                  </a:defRPr>
                </a:lvl1pPr>
              </a:lstStyle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 DRE CEN</a:t>
                </a:r>
              </a:p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L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ova Cond" panose="020B0506020202020204" pitchFamily="34" charset="0"/>
                    <a:ea typeface="+mn-ea"/>
                    <a:cs typeface="+mn-cs"/>
                  </a:rPr>
                  <a:t>Cap.: 750  Mt</a:t>
                </a:r>
              </a:p>
            </p:txBody>
          </p:sp>
          <p:sp>
            <p:nvSpPr>
              <p:cNvPr id="91" name="Rectángulo 90">
                <a:extLst>
                  <a:ext uri="{FF2B5EF4-FFF2-40B4-BE49-F238E27FC236}">
                    <a16:creationId xmlns:a16="http://schemas.microsoft.com/office/drawing/2014/main" id="{7A3BA9DB-FAA4-4878-E08F-0FBC156601C2}"/>
                  </a:ext>
                </a:extLst>
              </p:cNvPr>
              <p:cNvSpPr/>
              <p:nvPr/>
            </p:nvSpPr>
            <p:spPr>
              <a:xfrm>
                <a:off x="5585971" y="1719122"/>
                <a:ext cx="163149" cy="139908"/>
              </a:xfrm>
              <a:prstGeom prst="rect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L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11" name="Conector recto 110">
              <a:extLst>
                <a:ext uri="{FF2B5EF4-FFF2-40B4-BE49-F238E27FC236}">
                  <a16:creationId xmlns:a16="http://schemas.microsoft.com/office/drawing/2014/main" id="{5C800355-4038-B5C2-FBC1-F0818A6ED00D}"/>
                </a:ext>
              </a:extLst>
            </p:cNvPr>
            <p:cNvCxnSpPr>
              <a:cxnSpLocks/>
            </p:cNvCxnSpPr>
            <p:nvPr/>
          </p:nvCxnSpPr>
          <p:spPr>
            <a:xfrm>
              <a:off x="5001810" y="1297191"/>
              <a:ext cx="0" cy="4484477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cto 111">
              <a:extLst>
                <a:ext uri="{FF2B5EF4-FFF2-40B4-BE49-F238E27FC236}">
                  <a16:creationId xmlns:a16="http://schemas.microsoft.com/office/drawing/2014/main" id="{D0831F27-E4E1-4AB5-5968-CFFF54A886DB}"/>
                </a:ext>
              </a:extLst>
            </p:cNvPr>
            <p:cNvCxnSpPr>
              <a:cxnSpLocks/>
            </p:cNvCxnSpPr>
            <p:nvPr/>
          </p:nvCxnSpPr>
          <p:spPr>
            <a:xfrm>
              <a:off x="11621404" y="1280956"/>
              <a:ext cx="0" cy="4484477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cto 113">
              <a:extLst>
                <a:ext uri="{FF2B5EF4-FFF2-40B4-BE49-F238E27FC236}">
                  <a16:creationId xmlns:a16="http://schemas.microsoft.com/office/drawing/2014/main" id="{6E202BE6-1A0B-4527-90FA-3100918D3B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1808" y="1261844"/>
              <a:ext cx="6609813" cy="8835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cto 114">
              <a:extLst>
                <a:ext uri="{FF2B5EF4-FFF2-40B4-BE49-F238E27FC236}">
                  <a16:creationId xmlns:a16="http://schemas.microsoft.com/office/drawing/2014/main" id="{7BEA8FF5-0D7F-AABA-22B8-5E27AB228F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1591" y="5782354"/>
              <a:ext cx="6609813" cy="8835"/>
            </a:xfrm>
            <a:prstGeom prst="line">
              <a:avLst/>
            </a:prstGeom>
            <a:ln w="285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F3FDDA00-A488-8D9E-4EF0-665700401894}"/>
              </a:ext>
            </a:extLst>
          </p:cNvPr>
          <p:cNvSpPr txBox="1"/>
          <p:nvPr/>
        </p:nvSpPr>
        <p:spPr>
          <a:xfrm>
            <a:off x="584544" y="270071"/>
            <a:ext cx="678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Proyecto </a:t>
            </a: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Nueva Centinela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FBA27D9-01D2-DDD1-7A23-2703D1AF4694}"/>
              </a:ext>
            </a:extLst>
          </p:cNvPr>
          <p:cNvSpPr txBox="1"/>
          <p:nvPr/>
        </p:nvSpPr>
        <p:spPr>
          <a:xfrm>
            <a:off x="688371" y="4561089"/>
            <a:ext cx="3765688" cy="1554272"/>
          </a:xfrm>
          <a:prstGeom prst="rect">
            <a:avLst/>
          </a:prstGeom>
          <a:solidFill>
            <a:srgbClr val="888B86">
              <a:alpha val="78824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US$4.400 millones de inversión</a:t>
            </a: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Agua de mar sin </a:t>
            </a:r>
            <a:r>
              <a:rPr kumimoji="0" lang="es-C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deszanilizar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 </a:t>
            </a: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Agrega 170 mil toneladas de cobre equivalente</a:t>
            </a:r>
          </a:p>
          <a:p>
            <a:pPr marL="274638" marR="0" lvl="0" indent="-2746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Avanzar al primer cuartil de costos</a:t>
            </a:r>
          </a:p>
        </p:txBody>
      </p:sp>
      <p:pic>
        <p:nvPicPr>
          <p:cNvPr id="113" name="Gráfico 112">
            <a:extLst>
              <a:ext uri="{FF2B5EF4-FFF2-40B4-BE49-F238E27FC236}">
                <a16:creationId xmlns:a16="http://schemas.microsoft.com/office/drawing/2014/main" id="{24977385-5090-0AED-3DD3-7832362BD2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90215" y="166993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7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A0E2284-F40C-7862-97C1-66B7D5CF16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s-CL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L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1E298F-ADC5-FC10-B4F7-3840AB9BDB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19709" cy="6858000"/>
          </a:xfrm>
          <a:prstGeom prst="rect">
            <a:avLst/>
          </a:prstGeom>
        </p:spPr>
      </p:pic>
      <p:grpSp>
        <p:nvGrpSpPr>
          <p:cNvPr id="26" name="Google Shape;367;p6">
            <a:extLst>
              <a:ext uri="{FF2B5EF4-FFF2-40B4-BE49-F238E27FC236}">
                <a16:creationId xmlns:a16="http://schemas.microsoft.com/office/drawing/2014/main" id="{5F422A1C-2DEB-7D75-631F-1B87B1BE997F}"/>
              </a:ext>
            </a:extLst>
          </p:cNvPr>
          <p:cNvGrpSpPr/>
          <p:nvPr/>
        </p:nvGrpSpPr>
        <p:grpSpPr>
          <a:xfrm>
            <a:off x="846680" y="1387308"/>
            <a:ext cx="3714745" cy="830954"/>
            <a:chOff x="-245878" y="-384752"/>
            <a:chExt cx="2369893" cy="1135795"/>
          </a:xfrm>
        </p:grpSpPr>
        <p:sp>
          <p:nvSpPr>
            <p:cNvPr id="27" name="Google Shape;368;p6">
              <a:extLst>
                <a:ext uri="{FF2B5EF4-FFF2-40B4-BE49-F238E27FC236}">
                  <a16:creationId xmlns:a16="http://schemas.microsoft.com/office/drawing/2014/main" id="{B5519505-53AC-C3B0-FE84-1695AD7809FD}"/>
                </a:ext>
              </a:extLst>
            </p:cNvPr>
            <p:cNvSpPr/>
            <p:nvPr/>
          </p:nvSpPr>
          <p:spPr>
            <a:xfrm>
              <a:off x="-245878" y="-172758"/>
              <a:ext cx="2369893" cy="89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004" y="0"/>
                  </a:lnTo>
                  <a:lnTo>
                    <a:pt x="21600" y="10800"/>
                  </a:lnTo>
                  <a:lnTo>
                    <a:pt x="17004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77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Calibri"/>
                <a:cs typeface="Poppins" pitchFamily="2" charset="77"/>
                <a:sym typeface="Calibri"/>
              </a:endParaRPr>
            </a:p>
          </p:txBody>
        </p:sp>
        <p:sp>
          <p:nvSpPr>
            <p:cNvPr id="28" name="Google Shape;369;p6">
              <a:extLst>
                <a:ext uri="{FF2B5EF4-FFF2-40B4-BE49-F238E27FC236}">
                  <a16:creationId xmlns:a16="http://schemas.microsoft.com/office/drawing/2014/main" id="{F4F14C3B-6E86-D75C-6239-237452927FE3}"/>
                </a:ext>
              </a:extLst>
            </p:cNvPr>
            <p:cNvSpPr txBox="1"/>
            <p:nvPr/>
          </p:nvSpPr>
          <p:spPr>
            <a:xfrm>
              <a:off x="-239722" y="-384752"/>
              <a:ext cx="1843384" cy="11357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Roboto Black"/>
                  <a:cs typeface="Poppins" pitchFamily="2" charset="77"/>
                  <a:sym typeface="Roboto Black"/>
                </a:rPr>
                <a:t>Proyecto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Roboto Black"/>
                  <a:cs typeface="Poppins" pitchFamily="2" charset="77"/>
                  <a:sym typeface="Roboto Black"/>
                </a:rPr>
                <a:t>I</a:t>
              </a:r>
              <a:r>
                <a:rPr kumimoji="0" lang="es-C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Roboto Black"/>
                  <a:cs typeface="Poppins" pitchFamily="2" charset="77"/>
                  <a:sym typeface="Roboto Black"/>
                </a:rPr>
                <a:t>nfraest. complementaria 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Roboto Black"/>
                <a:cs typeface="Poppins" pitchFamily="2" charset="77"/>
                <a:sym typeface="Roboto Black"/>
              </a:endParaRPr>
            </a:p>
          </p:txBody>
        </p:sp>
      </p:grpSp>
      <p:grpSp>
        <p:nvGrpSpPr>
          <p:cNvPr id="29" name="Google Shape;370;p6">
            <a:extLst>
              <a:ext uri="{FF2B5EF4-FFF2-40B4-BE49-F238E27FC236}">
                <a16:creationId xmlns:a16="http://schemas.microsoft.com/office/drawing/2014/main" id="{0BAAFA5D-490F-87BD-4813-E5CFBFF54113}"/>
              </a:ext>
            </a:extLst>
          </p:cNvPr>
          <p:cNvGrpSpPr/>
          <p:nvPr/>
        </p:nvGrpSpPr>
        <p:grpSpPr>
          <a:xfrm>
            <a:off x="3650714" y="1528539"/>
            <a:ext cx="3953878" cy="662217"/>
            <a:chOff x="-13258" y="-15142"/>
            <a:chExt cx="2350982" cy="941842"/>
          </a:xfrm>
        </p:grpSpPr>
        <p:sp>
          <p:nvSpPr>
            <p:cNvPr id="30" name="Google Shape;371;p6">
              <a:extLst>
                <a:ext uri="{FF2B5EF4-FFF2-40B4-BE49-F238E27FC236}">
                  <a16:creationId xmlns:a16="http://schemas.microsoft.com/office/drawing/2014/main" id="{DA2E2129-90FF-A197-46AF-910CABF4F89E}"/>
                </a:ext>
              </a:extLst>
            </p:cNvPr>
            <p:cNvSpPr/>
            <p:nvPr/>
          </p:nvSpPr>
          <p:spPr>
            <a:xfrm>
              <a:off x="0" y="-1"/>
              <a:ext cx="2337724" cy="926701"/>
            </a:xfrm>
            <a:prstGeom prst="chevron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Calibri"/>
                <a:cs typeface="Poppins" pitchFamily="2" charset="77"/>
                <a:sym typeface="Calibri"/>
              </a:endParaRPr>
            </a:p>
          </p:txBody>
        </p:sp>
        <p:sp>
          <p:nvSpPr>
            <p:cNvPr id="31" name="Google Shape;372;p6">
              <a:extLst>
                <a:ext uri="{FF2B5EF4-FFF2-40B4-BE49-F238E27FC236}">
                  <a16:creationId xmlns:a16="http://schemas.microsoft.com/office/drawing/2014/main" id="{A6C64453-65D4-3C91-13B2-7153ACA05E8B}"/>
                </a:ext>
              </a:extLst>
            </p:cNvPr>
            <p:cNvSpPr txBox="1"/>
            <p:nvPr/>
          </p:nvSpPr>
          <p:spPr>
            <a:xfrm>
              <a:off x="-13258" y="-15142"/>
              <a:ext cx="2176793" cy="9148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Roboto Black"/>
                  <a:cs typeface="Poppins" pitchFamily="2" charset="77"/>
                  <a:sym typeface="Roboto Black"/>
                </a:rPr>
                <a:t>Proyecto 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kumimoji="0" lang="es-C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Roboto Black"/>
                  <a:cs typeface="Poppins" pitchFamily="2" charset="77"/>
                  <a:sym typeface="Roboto Black"/>
                </a:rPr>
                <a:t>Adaptación Operacional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Roboto Black"/>
                <a:cs typeface="Poppins" pitchFamily="2" charset="77"/>
                <a:sym typeface="Roboto Black"/>
              </a:endParaRPr>
            </a:p>
          </p:txBody>
        </p:sp>
      </p:grpSp>
      <p:grpSp>
        <p:nvGrpSpPr>
          <p:cNvPr id="32" name="Google Shape;373;p6">
            <a:extLst>
              <a:ext uri="{FF2B5EF4-FFF2-40B4-BE49-F238E27FC236}">
                <a16:creationId xmlns:a16="http://schemas.microsoft.com/office/drawing/2014/main" id="{23989038-FA8E-9B19-4984-15247C13263B}"/>
              </a:ext>
            </a:extLst>
          </p:cNvPr>
          <p:cNvGrpSpPr/>
          <p:nvPr/>
        </p:nvGrpSpPr>
        <p:grpSpPr>
          <a:xfrm>
            <a:off x="7072828" y="1528539"/>
            <a:ext cx="3800757" cy="689723"/>
            <a:chOff x="44313" y="-9063"/>
            <a:chExt cx="2247398" cy="935763"/>
          </a:xfrm>
        </p:grpSpPr>
        <p:sp>
          <p:nvSpPr>
            <p:cNvPr id="33" name="Google Shape;374;p6">
              <a:extLst>
                <a:ext uri="{FF2B5EF4-FFF2-40B4-BE49-F238E27FC236}">
                  <a16:creationId xmlns:a16="http://schemas.microsoft.com/office/drawing/2014/main" id="{39562624-87D8-77DA-D0C4-CB3A97B1C341}"/>
                </a:ext>
              </a:extLst>
            </p:cNvPr>
            <p:cNvSpPr/>
            <p:nvPr/>
          </p:nvSpPr>
          <p:spPr>
            <a:xfrm>
              <a:off x="44313" y="-1"/>
              <a:ext cx="2247398" cy="926701"/>
            </a:xfrm>
            <a:prstGeom prst="chevron">
              <a:avLst>
                <a:gd name="adj" fmla="val 50000"/>
              </a:avLst>
            </a:prstGeom>
            <a:solidFill>
              <a:srgbClr val="D2263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Calibri"/>
                <a:cs typeface="Poppins" pitchFamily="2" charset="77"/>
                <a:sym typeface="Calibri"/>
              </a:endParaRPr>
            </a:p>
          </p:txBody>
        </p:sp>
        <p:sp>
          <p:nvSpPr>
            <p:cNvPr id="34" name="Google Shape;375;p6">
              <a:extLst>
                <a:ext uri="{FF2B5EF4-FFF2-40B4-BE49-F238E27FC236}">
                  <a16:creationId xmlns:a16="http://schemas.microsoft.com/office/drawing/2014/main" id="{84678DAB-7E48-C8FE-C05B-687D5DCD09A1}"/>
                </a:ext>
              </a:extLst>
            </p:cNvPr>
            <p:cNvSpPr txBox="1"/>
            <p:nvPr/>
          </p:nvSpPr>
          <p:spPr>
            <a:xfrm>
              <a:off x="252890" y="-9063"/>
              <a:ext cx="1830243" cy="8931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Roboto Black"/>
                  <a:cs typeface="Poppins" pitchFamily="2" charset="77"/>
                  <a:sym typeface="Roboto Black"/>
                </a:rPr>
                <a:t>Proyecto </a:t>
              </a:r>
            </a:p>
            <a:p>
              <a:pPr marL="0" marR="0" lvl="0" indent="0" algn="ct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600">
                  <a:latin typeface="Roboto Black"/>
                  <a:ea typeface="Roboto Black"/>
                  <a:cs typeface="Roboto Black"/>
                  <a:sym typeface="Roboto Black"/>
                </a:defRPr>
              </a:pPr>
              <a:r>
                <a: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Roboto Black"/>
                  <a:cs typeface="Poppins" pitchFamily="2" charset="77"/>
                  <a:sym typeface="Roboto Black"/>
                </a:rPr>
                <a:t>E</a:t>
              </a:r>
              <a:r>
                <a:rPr kumimoji="0" lang="es-CL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oppins" pitchFamily="2" charset="77"/>
                  <a:ea typeface="Roboto Black"/>
                  <a:cs typeface="Poppins" pitchFamily="2" charset="77"/>
                  <a:sym typeface="Roboto Black"/>
                </a:rPr>
                <a:t>xtensión Vida Útil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Roboto Black"/>
                <a:cs typeface="Poppins" pitchFamily="2" charset="77"/>
                <a:sym typeface="Roboto Black"/>
              </a:endParaRPr>
            </a:p>
          </p:txBody>
        </p:sp>
      </p:grpSp>
      <p:pic>
        <p:nvPicPr>
          <p:cNvPr id="36" name="Imagen 35">
            <a:extLst>
              <a:ext uri="{FF2B5EF4-FFF2-40B4-BE49-F238E27FC236}">
                <a16:creationId xmlns:a16="http://schemas.microsoft.com/office/drawing/2014/main" id="{66C9D20D-E4F7-3FB4-750A-31877AFEA6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424" y="2481443"/>
            <a:ext cx="2782208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749D551B-BFD2-8060-081E-1AD5CC20B23A}"/>
              </a:ext>
            </a:extLst>
          </p:cNvPr>
          <p:cNvSpPr txBox="1"/>
          <p:nvPr/>
        </p:nvSpPr>
        <p:spPr>
          <a:xfrm>
            <a:off x="872662" y="4476377"/>
            <a:ext cx="2813969" cy="1107996"/>
          </a:xfrm>
          <a:prstGeom prst="rect">
            <a:avLst/>
          </a:prstGeom>
          <a:solidFill>
            <a:srgbClr val="F2F2F2">
              <a:alpha val="80000"/>
            </a:srgb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Planta desalinizadora 400 l/s.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Nueva línea de molienda en planta concentradora Chacay.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Estatus</a:t>
            </a: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En operación</a:t>
            </a:r>
          </a:p>
        </p:txBody>
      </p:sp>
      <p:pic>
        <p:nvPicPr>
          <p:cNvPr id="38" name="Google Shape;368;p15" descr="Google Shape;368;p15">
            <a:extLst>
              <a:ext uri="{FF2B5EF4-FFF2-40B4-BE49-F238E27FC236}">
                <a16:creationId xmlns:a16="http://schemas.microsoft.com/office/drawing/2014/main" id="{F3D6F66E-FCA0-2381-DC63-828B3DD157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15" y="2481443"/>
            <a:ext cx="2761460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6C1ECD41-3761-9BBD-066C-9D4D04CB0645}"/>
              </a:ext>
            </a:extLst>
          </p:cNvPr>
          <p:cNvSpPr txBox="1"/>
          <p:nvPr/>
        </p:nvSpPr>
        <p:spPr>
          <a:xfrm>
            <a:off x="4138209" y="4484070"/>
            <a:ext cx="2789065" cy="1107996"/>
          </a:xfrm>
          <a:prstGeom prst="rect">
            <a:avLst/>
          </a:prstGeom>
          <a:solidFill>
            <a:srgbClr val="F2F2F2">
              <a:alpha val="80000"/>
            </a:srgb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Ampliar de la planta desalinizadora a 800 l/s.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Nuevo concentraducto (STC).</a:t>
            </a:r>
            <a:endParaRPr kumimoji="0" lang="es-MX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Estatus</a:t>
            </a: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Inicio de obras</a:t>
            </a:r>
            <a:endParaRPr kumimoji="0" lang="es-MX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698F6A8-D1CE-2671-95D3-4BDC04B2FEAC}"/>
              </a:ext>
            </a:extLst>
          </p:cNvPr>
          <p:cNvSpPr txBox="1"/>
          <p:nvPr/>
        </p:nvSpPr>
        <p:spPr>
          <a:xfrm>
            <a:off x="7401229" y="4484071"/>
            <a:ext cx="3146755" cy="1107996"/>
          </a:xfrm>
          <a:prstGeom prst="rect">
            <a:avLst/>
          </a:prstGeom>
          <a:solidFill>
            <a:srgbClr val="F2F2F2">
              <a:alpha val="80000"/>
            </a:srgbClr>
          </a:solidFill>
          <a:ln w="12700" cap="flat">
            <a:solidFill>
              <a:schemeClr val="bg1"/>
            </a:solidFill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marL="8255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Extender las operaciones de la Compañía más allá del 2035. </a:t>
            </a:r>
          </a:p>
          <a:p>
            <a:pPr marL="8255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Completar transición hídrica.</a:t>
            </a:r>
            <a:endParaRPr kumimoji="0" lang="es-MX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8255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Estatus: </a:t>
            </a: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Etapa Factibilidad</a:t>
            </a: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8" name="Google Shape;444;p9" descr="Google Shape;444;p9">
            <a:extLst>
              <a:ext uri="{FF2B5EF4-FFF2-40B4-BE49-F238E27FC236}">
                <a16:creationId xmlns:a16="http://schemas.microsoft.com/office/drawing/2014/main" id="{3917F93A-E8C0-C2EF-DFDF-198D70EAA3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4856" y="2449972"/>
            <a:ext cx="3088332" cy="1872000"/>
          </a:xfrm>
          <a:prstGeom prst="rect">
            <a:avLst/>
          </a:prstGeom>
          <a:ln w="28575">
            <a:solidFill>
              <a:schemeClr val="bg1"/>
            </a:solidFill>
            <a:miter lim="400000"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65C3E4C-6620-AF5F-530E-E035F7DAB14C}"/>
              </a:ext>
            </a:extLst>
          </p:cNvPr>
          <p:cNvSpPr txBox="1"/>
          <p:nvPr/>
        </p:nvSpPr>
        <p:spPr>
          <a:xfrm>
            <a:off x="728555" y="345138"/>
            <a:ext cx="8445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Los Pelambres Futuro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0CE31164-AD9F-8760-85BA-E026E4C158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98304" y="275864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70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D03C56-F2CF-9372-C09A-D00EBFC3FAC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23" r="38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1326BBC-5622-5199-C372-5FEDFC052C2E}"/>
              </a:ext>
            </a:extLst>
          </p:cNvPr>
          <p:cNvSpPr txBox="1"/>
          <p:nvPr/>
        </p:nvSpPr>
        <p:spPr>
          <a:xfrm>
            <a:off x="872661" y="2102632"/>
            <a:ext cx="4354633" cy="3051259"/>
          </a:xfrm>
          <a:prstGeom prst="rect">
            <a:avLst/>
          </a:prstGeom>
          <a:solidFill>
            <a:srgbClr val="565452">
              <a:alpha val="34118"/>
            </a:srgbClr>
          </a:solidFill>
          <a:ln w="12700" cap="flat">
            <a:noFill/>
            <a:miter lim="400000"/>
          </a:ln>
          <a:effectLst/>
          <a:sp3d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0C36093-0A7A-CD4C-8AC2-4D16E431E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20" y="2321560"/>
            <a:ext cx="4904971" cy="2529840"/>
          </a:xfrm>
          <a:solidFill>
            <a:schemeClr val="bg2">
              <a:lumMod val="90000"/>
            </a:schemeClr>
          </a:solidFill>
        </p:spPr>
        <p:txBody>
          <a:bodyPr lIns="91440" tIns="45720" rIns="91440" bIns="45720" anchor="t"/>
          <a:lstStyle/>
          <a:p>
            <a:pPr marL="735330" indent="-285750">
              <a:spcBef>
                <a:spcPts val="1200"/>
              </a:spcBef>
              <a:spcAft>
                <a:spcPts val="1200"/>
              </a:spcAft>
            </a:pPr>
            <a:r>
              <a:rPr lang="es-CL" sz="1800" b="1" dirty="0">
                <a:solidFill>
                  <a:schemeClr val="bg1"/>
                </a:solidFill>
                <a:latin typeface="+mj-lt"/>
              </a:rPr>
              <a:t>Cobre y subproductos</a:t>
            </a:r>
            <a:endParaRPr lang="es-CL" sz="1800" b="1" dirty="0">
              <a:solidFill>
                <a:schemeClr val="bg1"/>
              </a:solidFill>
              <a:latin typeface="+mj-lt"/>
              <a:cs typeface="Calibri" pitchFamily="34" charset="0"/>
            </a:endParaRPr>
          </a:p>
          <a:p>
            <a:pPr marL="735330" indent="-285750">
              <a:spcBef>
                <a:spcPts val="1200"/>
              </a:spcBef>
              <a:spcAft>
                <a:spcPts val="1200"/>
              </a:spcAft>
            </a:pPr>
            <a:r>
              <a:rPr lang="es-CL" sz="1800" b="1" dirty="0">
                <a:solidFill>
                  <a:schemeClr val="bg1"/>
                </a:solidFill>
                <a:latin typeface="+mj-lt"/>
                <a:cs typeface="Calibri"/>
              </a:rPr>
              <a:t>Foco geográfico América: Chile, Perú, Canadá y Estados Unidos</a:t>
            </a:r>
          </a:p>
          <a:p>
            <a:pPr marL="735330" indent="-285750">
              <a:spcBef>
                <a:spcPts val="1200"/>
              </a:spcBef>
              <a:spcAft>
                <a:spcPts val="1200"/>
              </a:spcAft>
            </a:pPr>
            <a:r>
              <a:rPr lang="es-CL" sz="1800" b="1" dirty="0">
                <a:solidFill>
                  <a:schemeClr val="bg1"/>
                </a:solidFill>
                <a:latin typeface="+mj-lt"/>
              </a:rPr>
              <a:t>Proyecto Twin Metals en Estados Unidos</a:t>
            </a:r>
          </a:p>
          <a:p>
            <a:pPr marL="733425" indent="-285750">
              <a:spcBef>
                <a:spcPts val="1200"/>
              </a:spcBef>
              <a:spcAft>
                <a:spcPts val="1200"/>
              </a:spcAft>
            </a:pPr>
            <a:r>
              <a:rPr lang="es-CL" sz="1800" b="1" dirty="0">
                <a:solidFill>
                  <a:schemeClr val="bg1"/>
                </a:solidFill>
                <a:latin typeface="+mj-lt"/>
              </a:rPr>
              <a:t>Adquisición de 19% Buenaventura en Perú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D8596DF-5BB4-9442-9F61-42F06EAD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31" y="408015"/>
            <a:ext cx="9436512" cy="455997"/>
          </a:xfrm>
        </p:spPr>
        <p:txBody>
          <a:bodyPr>
            <a:noAutofit/>
          </a:bodyPr>
          <a:lstStyle/>
          <a:p>
            <a:r>
              <a:rPr lang="es-CL" sz="3600" b="1" dirty="0">
                <a:solidFill>
                  <a:schemeClr val="bg1"/>
                </a:solidFill>
                <a:latin typeface="+mj-lt"/>
              </a:rPr>
              <a:t>Desarrollo en cobre en América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C80A267-1489-BAA5-B909-50934E1C30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990" y="1230939"/>
            <a:ext cx="4354634" cy="519896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D3F8CF43-B338-1E3A-E180-89311819E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98304" y="275864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7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CE4D01-8ED0-239F-47C0-2EF8DABE90E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E4F6AB-F599-0DCB-0F09-79D0AE4D4910}"/>
              </a:ext>
            </a:extLst>
          </p:cNvPr>
          <p:cNvSpPr txBox="1"/>
          <p:nvPr/>
        </p:nvSpPr>
        <p:spPr>
          <a:xfrm>
            <a:off x="784311" y="248920"/>
            <a:ext cx="903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solidFill>
                  <a:srgbClr val="FFFFFF"/>
                </a:solidFill>
                <a:cs typeface="Calibri" panose="020F0502020204030204" pitchFamily="34" charset="0"/>
              </a:rPr>
              <a:t>¿Para qué queremos producir más?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4242512-C5DE-23F4-C357-200AAC819FF9}"/>
              </a:ext>
            </a:extLst>
          </p:cNvPr>
          <p:cNvSpPr txBox="1"/>
          <p:nvPr/>
        </p:nvSpPr>
        <p:spPr>
          <a:xfrm flipH="1">
            <a:off x="901699" y="1309621"/>
            <a:ext cx="103885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FFFFFF"/>
                </a:solidFill>
                <a:cs typeface="Calibri" panose="020F0502020204030204" pitchFamily="34" charset="0"/>
              </a:rPr>
              <a:t>Nuestra responsabilidad es producir los metales que la sociedad necesita</a:t>
            </a:r>
          </a:p>
          <a:p>
            <a:endParaRPr lang="es-CL" sz="2400" b="1" dirty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CL" sz="2000" b="1" dirty="0">
                <a:solidFill>
                  <a:srgbClr val="FFFFFF"/>
                </a:solidFill>
                <a:cs typeface="Calibri" panose="020F0502020204030204" pitchFamily="34" charset="0"/>
              </a:rPr>
              <a:t>Avanzar hacia una economía baja en emisiones.</a:t>
            </a:r>
          </a:p>
          <a:p>
            <a:pPr marL="457200" indent="-457200">
              <a:buFont typeface="+mj-lt"/>
              <a:buAutoNum type="arabicPeriod"/>
            </a:pPr>
            <a:endParaRPr lang="es-CL" sz="2000" b="1" dirty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CL" sz="2000" b="1" dirty="0">
                <a:solidFill>
                  <a:srgbClr val="FFFFFF"/>
                </a:solidFill>
                <a:cs typeface="Calibri" panose="020F0502020204030204" pitchFamily="34" charset="0"/>
              </a:rPr>
              <a:t>Habilitar el desarrollo, progreso y bienestar.  </a:t>
            </a:r>
          </a:p>
          <a:p>
            <a:pPr marL="457200" indent="-457200">
              <a:buFont typeface="+mj-lt"/>
              <a:buAutoNum type="arabicPeriod"/>
            </a:pPr>
            <a:endParaRPr lang="es-CL" sz="2000" b="1" dirty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CL" sz="2000" b="1" dirty="0">
                <a:solidFill>
                  <a:srgbClr val="FFFFFF"/>
                </a:solidFill>
                <a:cs typeface="Calibri" panose="020F0502020204030204" pitchFamily="34" charset="0"/>
              </a:rPr>
              <a:t>Contribuir al progreso de las regiones y países donde se realiza minería</a:t>
            </a:r>
            <a:r>
              <a:rPr lang="es-CL" sz="2400" b="1" dirty="0">
                <a:solidFill>
                  <a:srgbClr val="FFFFFF"/>
                </a:solidFill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CEB887B-D8C6-68C2-F5C2-FD15905BCE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0215" y="305017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30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1C8740F0-3173-5835-C0A5-45305BF6FB1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2880"/>
            <a:ext cx="12354560" cy="722376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B2103048-7A1F-EA89-1B54-FDD895D6F4CD}"/>
              </a:ext>
            </a:extLst>
          </p:cNvPr>
          <p:cNvSpPr/>
          <p:nvPr/>
        </p:nvSpPr>
        <p:spPr>
          <a:xfrm>
            <a:off x="6588112" y="1114416"/>
            <a:ext cx="5174911" cy="3879988"/>
          </a:xfrm>
          <a:prstGeom prst="rect">
            <a:avLst/>
          </a:prstGeom>
          <a:solidFill>
            <a:srgbClr val="E7E6E6">
              <a:alpha val="83922"/>
            </a:srgb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88BD369-518A-501E-CBA2-7A57F48F120B}"/>
              </a:ext>
            </a:extLst>
          </p:cNvPr>
          <p:cNvSpPr/>
          <p:nvPr/>
        </p:nvSpPr>
        <p:spPr>
          <a:xfrm>
            <a:off x="646564" y="1114416"/>
            <a:ext cx="5256716" cy="3879988"/>
          </a:xfrm>
          <a:prstGeom prst="rect">
            <a:avLst/>
          </a:prstGeom>
          <a:solidFill>
            <a:srgbClr val="E7E6E6">
              <a:alpha val="83922"/>
            </a:srgb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C1370B1D-2BFE-3268-E653-C812E96852AA}"/>
              </a:ext>
            </a:extLst>
          </p:cNvPr>
          <p:cNvSpPr txBox="1">
            <a:spLocks/>
          </p:cNvSpPr>
          <p:nvPr/>
        </p:nvSpPr>
        <p:spPr>
          <a:xfrm>
            <a:off x="7042393" y="1347836"/>
            <a:ext cx="4231438" cy="374227"/>
          </a:xfrm>
          <a:prstGeom prst="rect">
            <a:avLst/>
          </a:prstGeom>
          <a:noFill/>
          <a:ln w="19050">
            <a:noFill/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b="1" i="0" u="none" strike="noStrike" kern="1200" cap="none" spc="0" normalizeH="0" baseline="0" noProof="0" dirty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Demanda de cobre por vehículos eléctricos 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b="1" i="0" u="none" strike="noStrike" kern="1200" cap="none" spc="0" normalizeH="0" baseline="0" noProof="0" dirty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energías renovables</a:t>
            </a:r>
            <a:endParaRPr kumimoji="0" lang="es-419" b="1" i="0" u="none" strike="noStrike" kern="1200" cap="none" spc="0" normalizeH="0" baseline="30000" noProof="0" dirty="0">
              <a:ln>
                <a:noFill/>
              </a:ln>
              <a:solidFill>
                <a:srgbClr val="0077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hart 18">
            <a:extLst>
              <a:ext uri="{FF2B5EF4-FFF2-40B4-BE49-F238E27FC236}">
                <a16:creationId xmlns:a16="http://schemas.microsoft.com/office/drawing/2014/main" id="{C7B3EAA7-939F-2685-91CF-F834158F73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5466728"/>
              </p:ext>
            </p:extLst>
          </p:nvPr>
        </p:nvGraphicFramePr>
        <p:xfrm>
          <a:off x="6724072" y="2000918"/>
          <a:ext cx="4688067" cy="2722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1E0FF5F7-63C0-4CAB-784E-02576AA11E0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7047090" y="4671414"/>
            <a:ext cx="196850" cy="140903"/>
          </a:xfrm>
          <a:prstGeom prst="rect">
            <a:avLst/>
          </a:prstGeom>
          <a:solidFill>
            <a:srgbClr val="61CBC7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740927D-82E0-A98E-E104-A9A0242815E7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7294740" y="4667039"/>
            <a:ext cx="638175" cy="1605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419" altLang="en-US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Vehículos eléctricos</a:t>
            </a:r>
            <a:endParaRPr lang="es-419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AA6540F-F844-79FC-484D-077700EBCD2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8629729" y="4672275"/>
            <a:ext cx="196850" cy="140903"/>
          </a:xfrm>
          <a:prstGeom prst="rect">
            <a:avLst/>
          </a:prstGeom>
          <a:solidFill>
            <a:srgbClr val="F6A80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229D6E8-23E2-406E-711C-65641F4B486E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8877379" y="4667900"/>
            <a:ext cx="638175" cy="1605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419" altLang="en-US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Energías renovables</a:t>
            </a:r>
            <a:endParaRPr lang="es-419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B3002B9-979B-61B0-1E85-5F8901A64D4F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10145474" y="4664655"/>
            <a:ext cx="196850" cy="140903"/>
          </a:xfrm>
          <a:prstGeom prst="rect">
            <a:avLst/>
          </a:prstGeom>
          <a:solidFill>
            <a:srgbClr val="888B8D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4C9E2D0-E0BB-2FAC-701E-A39EE2A6FF64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10393124" y="4721240"/>
            <a:ext cx="638175" cy="16059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419" altLang="en-US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electrica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s-419" altLang="en-US" sz="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(incremental)</a:t>
            </a:r>
            <a:endParaRPr lang="es-419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48CE2DB6-0B01-D029-89E3-C60EFECBF6CD}"/>
              </a:ext>
            </a:extLst>
          </p:cNvPr>
          <p:cNvSpPr txBox="1">
            <a:spLocks/>
          </p:cNvSpPr>
          <p:nvPr/>
        </p:nvSpPr>
        <p:spPr>
          <a:xfrm>
            <a:off x="1281793" y="1212607"/>
            <a:ext cx="4230000" cy="374227"/>
          </a:xfrm>
          <a:prstGeom prst="rect">
            <a:avLst/>
          </a:prstGeom>
          <a:noFill/>
          <a:ln w="19050">
            <a:noFill/>
          </a:ln>
        </p:spPr>
        <p:txBody>
          <a:bodyPr wrap="square" lIns="0" r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b="1" i="0" u="none" strike="noStrike" kern="1200" cap="none" spc="0" normalizeH="0" baseline="0" noProof="0" dirty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Precio de cobre (US$/lb) e inventarios (</a:t>
            </a:r>
            <a:r>
              <a:rPr kumimoji="0" lang="es-419" b="1" i="0" u="none" strike="noStrike" kern="1200" cap="none" spc="0" normalizeH="0" baseline="0" noProof="0" dirty="0" err="1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</a:t>
            </a:r>
            <a:r>
              <a:rPr kumimoji="0" lang="es-419" b="1" i="0" u="none" strike="noStrike" kern="1200" cap="none" spc="0" normalizeH="0" baseline="0" noProof="0" dirty="0">
                <a:ln>
                  <a:noFill/>
                </a:ln>
                <a:solidFill>
                  <a:srgbClr val="00778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s-419" b="1" i="0" u="none" strike="noStrike" kern="1200" cap="small" spc="0" normalizeH="0" baseline="30000" noProof="0" dirty="0">
              <a:ln>
                <a:noFill/>
              </a:ln>
              <a:solidFill>
                <a:srgbClr val="00778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uadroTexto 81">
            <a:extLst>
              <a:ext uri="{FF2B5EF4-FFF2-40B4-BE49-F238E27FC236}">
                <a16:creationId xmlns:a16="http://schemas.microsoft.com/office/drawing/2014/main" id="{B8E1A164-7AAB-CBE0-7FA0-C511489471F6}"/>
              </a:ext>
            </a:extLst>
          </p:cNvPr>
          <p:cNvSpPr txBox="1"/>
          <p:nvPr/>
        </p:nvSpPr>
        <p:spPr>
          <a:xfrm>
            <a:off x="536499" y="1889248"/>
            <a:ext cx="753043" cy="23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900" b="1" kern="0" dirty="0">
                <a:solidFill>
                  <a:srgbClr val="007B92"/>
                </a:solidFill>
                <a:latin typeface="+mj-lt"/>
              </a:rPr>
              <a:t>US$</a:t>
            </a:r>
            <a:r>
              <a:rPr kumimoji="0" lang="es-419" sz="900" b="1" i="0" u="none" strike="noStrike" kern="0" cap="none" spc="0" normalizeH="0" baseline="0" noProof="0" dirty="0">
                <a:ln>
                  <a:noFill/>
                </a:ln>
                <a:solidFill>
                  <a:srgbClr val="007B92"/>
                </a:solidFill>
                <a:effectLst/>
                <a:uLnTx/>
                <a:uFillTx/>
                <a:latin typeface="+mj-lt"/>
              </a:rPr>
              <a:t>/lb</a:t>
            </a:r>
          </a:p>
        </p:txBody>
      </p:sp>
      <p:sp>
        <p:nvSpPr>
          <p:cNvPr id="21" name="CuadroTexto 81">
            <a:extLst>
              <a:ext uri="{FF2B5EF4-FFF2-40B4-BE49-F238E27FC236}">
                <a16:creationId xmlns:a16="http://schemas.microsoft.com/office/drawing/2014/main" id="{CCCD3963-4417-5292-AB4A-143905316ED4}"/>
              </a:ext>
            </a:extLst>
          </p:cNvPr>
          <p:cNvSpPr txBox="1"/>
          <p:nvPr/>
        </p:nvSpPr>
        <p:spPr>
          <a:xfrm>
            <a:off x="5511793" y="1889248"/>
            <a:ext cx="2872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419" sz="900" b="1" dirty="0" err="1">
                <a:solidFill>
                  <a:srgbClr val="007B92"/>
                </a:solidFill>
                <a:latin typeface="+mj-lt"/>
              </a:rPr>
              <a:t>kt</a:t>
            </a:r>
            <a:endParaRPr lang="es-419" sz="900" b="1" dirty="0">
              <a:solidFill>
                <a:srgbClr val="007B92"/>
              </a:solidFill>
              <a:latin typeface="+mj-lt"/>
            </a:endParaRPr>
          </a:p>
        </p:txBody>
      </p:sp>
      <p:sp>
        <p:nvSpPr>
          <p:cNvPr id="22" name="CuadroTexto 81">
            <a:extLst>
              <a:ext uri="{FF2B5EF4-FFF2-40B4-BE49-F238E27FC236}">
                <a16:creationId xmlns:a16="http://schemas.microsoft.com/office/drawing/2014/main" id="{E97B57F9-C064-AAF2-B6B1-584AF18B5D2C}"/>
              </a:ext>
            </a:extLst>
          </p:cNvPr>
          <p:cNvSpPr txBox="1"/>
          <p:nvPr/>
        </p:nvSpPr>
        <p:spPr>
          <a:xfrm>
            <a:off x="6392472" y="1889248"/>
            <a:ext cx="753043" cy="230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900" b="1" kern="0" dirty="0">
                <a:solidFill>
                  <a:srgbClr val="007B92"/>
                </a:solidFill>
                <a:latin typeface="+mj-lt"/>
              </a:rPr>
              <a:t>Mt</a:t>
            </a:r>
            <a:endParaRPr kumimoji="0" lang="es-419" sz="900" b="1" i="0" u="none" strike="noStrike" kern="0" cap="none" spc="0" normalizeH="0" baseline="0" noProof="0" dirty="0">
              <a:ln>
                <a:noFill/>
              </a:ln>
              <a:solidFill>
                <a:srgbClr val="007B92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7399B9BC-B283-6E77-7B6C-EA644D6EA586}"/>
              </a:ext>
            </a:extLst>
          </p:cNvPr>
          <p:cNvSpPr txBox="1">
            <a:spLocks/>
          </p:cNvSpPr>
          <p:nvPr/>
        </p:nvSpPr>
        <p:spPr>
          <a:xfrm>
            <a:off x="11763024" y="6492875"/>
            <a:ext cx="428976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DE9C96D8-0D47-4B0D-8C8B-2AA3348A4328}" type="slidenum">
              <a:rPr lang="es-CL" sz="1200" b="1" smtClean="0">
                <a:solidFill>
                  <a:srgbClr val="3C3C3B"/>
                </a:solidFill>
                <a:latin typeface="Arial" panose="020B0604020202020204"/>
              </a:rPr>
              <a:pPr algn="ctr">
                <a:defRPr/>
              </a:pPr>
              <a:t>8</a:t>
            </a:fld>
            <a:endParaRPr lang="es-CL" sz="1200" b="1" dirty="0">
              <a:solidFill>
                <a:srgbClr val="3C3C3B"/>
              </a:solidFill>
              <a:latin typeface="Arial" panose="020B0604020202020204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8B80871A-7A24-EF28-E155-D2D57B2255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9760563"/>
              </p:ext>
            </p:extLst>
          </p:nvPr>
        </p:nvGraphicFramePr>
        <p:xfrm>
          <a:off x="779861" y="2250839"/>
          <a:ext cx="5076526" cy="2743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93AA1CE9-1DFB-647B-AE74-0C36634D186D}"/>
              </a:ext>
            </a:extLst>
          </p:cNvPr>
          <p:cNvSpPr txBox="1">
            <a:spLocks/>
          </p:cNvSpPr>
          <p:nvPr/>
        </p:nvSpPr>
        <p:spPr>
          <a:xfrm>
            <a:off x="728283" y="104190"/>
            <a:ext cx="3803827" cy="699404"/>
          </a:xfrm>
          <a:prstGeom prst="rect">
            <a:avLst/>
          </a:prstGeom>
          <a:noFill/>
        </p:spPr>
        <p:txBody>
          <a:bodyPr vert="horz" wrap="square" lIns="72000" tIns="72000" rIns="72000" bIns="72000">
            <a:spAutoFit/>
          </a:bodyPr>
          <a:lstStyle>
            <a:lvl1pPr>
              <a:defRPr sz="3950" b="1" i="0">
                <a:solidFill>
                  <a:srgbClr val="007B92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s-ES" sz="360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Mercado del cobre</a:t>
            </a:r>
            <a:endParaRPr lang="es-ES" sz="3600" kern="0" dirty="0">
              <a:solidFill>
                <a:schemeClr val="bg1"/>
              </a:solidFill>
              <a:latin typeface="Open Sans" panose="020B0606030504020204" pitchFamily="34" charset="0"/>
            </a:endParaRP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A31B941D-B1E3-3584-224D-2B89EB3D9C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90215" y="132487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2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DCD0F1-3D81-5BC2-F552-F9E5423249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5C41A7-9056-0365-F27C-B4288BDC4B45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 descr="Vista de cerca de madera&#10;&#10;Descripción generada automáticamente con confianza baja">
            <a:extLst>
              <a:ext uri="{FF2B5EF4-FFF2-40B4-BE49-F238E27FC236}">
                <a16:creationId xmlns:a16="http://schemas.microsoft.com/office/drawing/2014/main" id="{E01268E4-DA66-65E6-4FF5-7428B2C8FB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7" y="0"/>
            <a:ext cx="12370628" cy="6858000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18B59906-2A5F-9A24-CC76-B3474BCDE9BA}"/>
              </a:ext>
            </a:extLst>
          </p:cNvPr>
          <p:cNvSpPr txBox="1">
            <a:spLocks/>
          </p:cNvSpPr>
          <p:nvPr/>
        </p:nvSpPr>
        <p:spPr>
          <a:xfrm>
            <a:off x="728250" y="208752"/>
            <a:ext cx="4637380" cy="2069931"/>
          </a:xfrm>
          <a:prstGeom prst="rect">
            <a:avLst/>
          </a:prstGeom>
        </p:spPr>
        <p:txBody>
          <a:bodyPr vert="horz" wrap="square" lIns="0" tIns="0" rIns="0" bIns="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5" b="1" i="0" kern="1200">
                <a:solidFill>
                  <a:srgbClr val="007B9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CL" sz="3600" dirty="0">
                <a:solidFill>
                  <a:schemeClr val="bg1"/>
                </a:solidFill>
                <a:latin typeface="+mj-lt"/>
              </a:rPr>
              <a:t>Como región tenemos una gran oportunidad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9798DD64-A936-2A81-9AE7-12BA08C5D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0215" y="274535"/>
            <a:ext cx="2266046" cy="5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670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HBaPSKkSLq9wXcpp0utz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_zxsUdEQyiWRlTffqsbc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_zxsUdEQyiWRlTffqsbc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_9ih0oZSbq4bNigtnJl9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HBaPSKkSLq9wXcpp0utz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tkwxaRQQ.uzIaKhNWJ4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p31FZ9RcSzHl0AS2TGT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JTBGAnSNqnrKIYG31jW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WeoknvJDJJHBUWrR5si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is_PqBhW42kDFOO5Orm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WeoknvJDJJHBUWrR5si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is_PqBhW42kDFOO5Orm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WeoknvJDJJHBUWrR5si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is_PqBhW42kDFOO5Orm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XnwaxH.VL3oNn04xjdNg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1EGmU.Zs_QVeyQTgVki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tpt980t6So6aNKj_4hO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VISwZT8gsNlNKjAA_DRQ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fRGNK..LNEPUYH11rMny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Co.lQMqybwpemQvN4tmo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dBKN7lUp4M.gBu_BKh2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IbekVUtDnozREnw8BJIX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vYmv7udcjio6XLu0qOE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GclfkYGVlLkIkjTm3AkG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EfZbhG4JFVt.V7Ttruqs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_zxsUdEQyiWRlTffqsbc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9aZkHxPlK9wwan0FtRbO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dQP9sG7BMcPBrb3xUySq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u2OnRWd4fGppFGH25EF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9eLsruH317B78C2o8lb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4J6FcUE7HBmf0u6NC1Z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U4cnskxVJO10yvLnIT3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kpxbLgxujWE.7q6cI45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_zxsUdEQyiWRlTffqsbc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22630"/>
      </a:accent1>
      <a:accent2>
        <a:srgbClr val="EAAA00"/>
      </a:accent2>
      <a:accent3>
        <a:srgbClr val="00778B"/>
      </a:accent3>
      <a:accent4>
        <a:srgbClr val="64CCC9"/>
      </a:accent4>
      <a:accent5>
        <a:srgbClr val="3C3C3B"/>
      </a:accent5>
      <a:accent6>
        <a:srgbClr val="DC5021"/>
      </a:accent6>
      <a:hlink>
        <a:srgbClr val="0000FF"/>
      </a:hlink>
      <a:folHlink>
        <a:srgbClr val="00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Personalizado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22630"/>
      </a:accent1>
      <a:accent2>
        <a:srgbClr val="EAAA00"/>
      </a:accent2>
      <a:accent3>
        <a:srgbClr val="00778B"/>
      </a:accent3>
      <a:accent4>
        <a:srgbClr val="64CCC9"/>
      </a:accent4>
      <a:accent5>
        <a:srgbClr val="3C3C3B"/>
      </a:accent5>
      <a:accent6>
        <a:srgbClr val="DC5021"/>
      </a:accent6>
      <a:hlink>
        <a:srgbClr val="0000FF"/>
      </a:hlink>
      <a:folHlink>
        <a:srgbClr val="00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AMSA">
    <a:dk1>
      <a:srgbClr val="000000"/>
    </a:dk1>
    <a:lt1>
      <a:srgbClr val="FFFFFF"/>
    </a:lt1>
    <a:dk2>
      <a:srgbClr val="44546A"/>
    </a:dk2>
    <a:lt2>
      <a:srgbClr val="E7E6E6"/>
    </a:lt2>
    <a:accent1>
      <a:srgbClr val="D22630"/>
    </a:accent1>
    <a:accent2>
      <a:srgbClr val="EAAA00"/>
    </a:accent2>
    <a:accent3>
      <a:srgbClr val="00778B"/>
    </a:accent3>
    <a:accent4>
      <a:srgbClr val="64CCC9"/>
    </a:accent4>
    <a:accent5>
      <a:srgbClr val="3C3C3B"/>
    </a:accent5>
    <a:accent6>
      <a:srgbClr val="DC5021"/>
    </a:accent6>
    <a:hlink>
      <a:srgbClr val="FFFFFF"/>
    </a:hlink>
    <a:folHlink>
      <a:srgbClr val="FFFFFF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2501</TotalTime>
  <Words>729</Words>
  <Application>Microsoft Office PowerPoint</Application>
  <PresentationFormat>Panorámica</PresentationFormat>
  <Paragraphs>191</Paragraphs>
  <Slides>19</Slides>
  <Notes>19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2" baseType="lpstr">
      <vt:lpstr>Aptos</vt:lpstr>
      <vt:lpstr>Aptos Display</vt:lpstr>
      <vt:lpstr>Arial</vt:lpstr>
      <vt:lpstr>Arial Nova Cond</vt:lpstr>
      <vt:lpstr>Calibri</vt:lpstr>
      <vt:lpstr>Open Sans</vt:lpstr>
      <vt:lpstr>Poppins</vt:lpstr>
      <vt:lpstr>Wingdings</vt:lpstr>
      <vt:lpstr>Tema de Office</vt:lpstr>
      <vt:lpstr>1_Tema de Office</vt:lpstr>
      <vt:lpstr>2_Tema de Office</vt:lpstr>
      <vt:lpstr>3_Tema de Office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Desarrollo en cobre en América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Pablo Orozco Bass</dc:creator>
  <cp:lastModifiedBy>Pablo Orozco Bass</cp:lastModifiedBy>
  <cp:revision>4</cp:revision>
  <dcterms:created xsi:type="dcterms:W3CDTF">2024-09-05T13:49:33Z</dcterms:created>
  <dcterms:modified xsi:type="dcterms:W3CDTF">2024-09-09T11:46:43Z</dcterms:modified>
</cp:coreProperties>
</file>